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3" r:id="rId5"/>
    <p:sldId id="265" r:id="rId6"/>
    <p:sldId id="268" r:id="rId7"/>
    <p:sldId id="274" r:id="rId8"/>
    <p:sldId id="267" r:id="rId9"/>
    <p:sldId id="275" r:id="rId10"/>
    <p:sldId id="276" r:id="rId11"/>
    <p:sldId id="277" r:id="rId12"/>
    <p:sldId id="269" r:id="rId13"/>
    <p:sldId id="278" r:id="rId14"/>
    <p:sldId id="270" r:id="rId15"/>
    <p:sldId id="271" r:id="rId16"/>
    <p:sldId id="272" r:id="rId17"/>
    <p:sldId id="273"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FEAA02"/>
    <a:srgbClr val="D68B1C"/>
    <a:srgbClr val="D096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572" y="-114"/>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11815" y="3734410"/>
            <a:ext cx="7772400" cy="1679755"/>
          </a:xfrm>
          <a:effectLst>
            <a:outerShdw blurRad="50800" dist="38100" dir="2700000" algn="tl" rotWithShape="0">
              <a:prstClr val="black">
                <a:alpha val="40000"/>
              </a:prstClr>
            </a:outerShdw>
          </a:effectLst>
        </p:spPr>
        <p:txBody>
          <a:bodyPr>
            <a:normAutofit/>
          </a:bodyPr>
          <a:lstStyle>
            <a:lvl1pPr algn="l">
              <a:defRPr sz="3600">
                <a:solidFill>
                  <a:schemeClr val="bg1"/>
                </a:solidFill>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309070" y="5108755"/>
            <a:ext cx="6400800" cy="610820"/>
          </a:xfrm>
        </p:spPr>
        <p:txBody>
          <a:bodyPr>
            <a:normAutofit/>
          </a:bodyPr>
          <a:lstStyle>
            <a:lvl1pPr marL="0" indent="0" algn="l">
              <a:buNone/>
              <a:defRPr sz="2800">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0835"/>
            <a:ext cx="8229600" cy="1143000"/>
          </a:xfrm>
        </p:spPr>
        <p:txBody>
          <a:bodyPr>
            <a:normAutofit/>
          </a:bodyPr>
          <a:lstStyle>
            <a:lvl1pPr algn="l">
              <a:defRPr sz="36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443835"/>
            <a:ext cx="8229600" cy="3918803"/>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222195"/>
            <a:ext cx="7177135" cy="1143000"/>
          </a:xfrm>
        </p:spPr>
        <p:txBody>
          <a:bodyPr>
            <a:normAutofit/>
          </a:bodyPr>
          <a:lstStyle>
            <a:lvl1pPr algn="l">
              <a:defRPr sz="3600">
                <a:solidFill>
                  <a:srgbClr val="00B0F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0" y="1391393"/>
            <a:ext cx="7177135" cy="4275740"/>
          </a:xfrm>
        </p:spPr>
        <p:txBody>
          <a:bodyPr/>
          <a:lstStyle>
            <a:lvl1pPr>
              <a:defRPr sz="2800">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300835"/>
            <a:ext cx="8229600" cy="1143000"/>
          </a:xfrm>
        </p:spPr>
        <p:txBody>
          <a:bodyPr>
            <a:normAutofit/>
          </a:bodyPr>
          <a:lstStyle>
            <a:lvl1pPr algn="l">
              <a:defRPr sz="36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424792"/>
            <a:ext cx="4040188" cy="639762"/>
          </a:xfrm>
        </p:spPr>
        <p:txBody>
          <a:bodyPr anchor="b"/>
          <a:lstStyle>
            <a:lvl1pPr marL="0" indent="0">
              <a:buNone/>
              <a:defRPr sz="2400" b="1">
                <a:solidFill>
                  <a:srgbClr val="00B0F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054655"/>
            <a:ext cx="4040188"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424792"/>
            <a:ext cx="4041775" cy="639762"/>
          </a:xfrm>
        </p:spPr>
        <p:txBody>
          <a:bodyPr anchor="b"/>
          <a:lstStyle>
            <a:lvl1pPr marL="0" indent="0">
              <a:buNone/>
              <a:defRPr sz="2400" b="1">
                <a:solidFill>
                  <a:srgbClr val="00B0F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054655"/>
            <a:ext cx="4041775" cy="303505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1670" y="2054655"/>
            <a:ext cx="7772400" cy="1679755"/>
          </a:xfrm>
        </p:spPr>
        <p:txBody>
          <a:bodyPr>
            <a:normAutofit/>
          </a:bodyPr>
          <a:lstStyle/>
          <a:p>
            <a:r>
              <a:rPr lang="id-ID" sz="4000" b="1" dirty="0" smtClean="0">
                <a:solidFill>
                  <a:srgbClr val="FF0000"/>
                </a:solidFill>
              </a:rPr>
              <a:t>SOSIALISASI PERDA BANGUNAN GEDUNG NOMOR 03 TAHUN 2016</a:t>
            </a:r>
            <a:endParaRPr lang="en-US" sz="4000" b="1" dirty="0">
              <a:solidFill>
                <a:srgbClr val="FF0000"/>
              </a:solidFill>
            </a:endParaRPr>
          </a:p>
        </p:txBody>
      </p:sp>
      <p:sp>
        <p:nvSpPr>
          <p:cNvPr id="3" name="Subtitle 2"/>
          <p:cNvSpPr>
            <a:spLocks noGrp="1"/>
          </p:cNvSpPr>
          <p:nvPr>
            <p:ph type="subTitle" idx="1"/>
          </p:nvPr>
        </p:nvSpPr>
        <p:spPr>
          <a:xfrm>
            <a:off x="143555" y="4650640"/>
            <a:ext cx="8551479" cy="1527050"/>
          </a:xfrm>
        </p:spPr>
        <p:txBody>
          <a:bodyPr>
            <a:noAutofit/>
          </a:bodyPr>
          <a:lstStyle/>
          <a:p>
            <a:pPr algn="ctr"/>
            <a:r>
              <a:rPr lang="fi-FI" sz="2000" b="1" dirty="0">
                <a:solidFill>
                  <a:schemeClr val="tx1"/>
                </a:solidFill>
              </a:rPr>
              <a:t>DINAS PEKERJAAN UMUM DAN PENATAAN RUANG</a:t>
            </a:r>
          </a:p>
          <a:p>
            <a:pPr algn="ctr"/>
            <a:r>
              <a:rPr lang="id-ID" sz="2000" b="1" dirty="0">
                <a:solidFill>
                  <a:schemeClr val="tx1"/>
                </a:solidFill>
              </a:rPr>
              <a:t>KABUPATEN BARITO UTARA</a:t>
            </a:r>
          </a:p>
          <a:p>
            <a:pPr algn="ctr"/>
            <a:r>
              <a:rPr lang="id-ID" b="1" dirty="0">
                <a:solidFill>
                  <a:schemeClr val="tx1"/>
                </a:solidFill>
              </a:rPr>
              <a:t>BIDANG CIPTA KARYA</a:t>
            </a:r>
          </a:p>
          <a:p>
            <a:pPr algn="ctr"/>
            <a:r>
              <a:rPr lang="id-ID" sz="1100" dirty="0">
                <a:solidFill>
                  <a:schemeClr val="tx1"/>
                </a:solidFill>
              </a:rPr>
              <a:t>ALAMAT : Jl. Pendreh Km.1 TELP. (0519) 21 704 - 23 132 - 22 771 - 21 019 FAX (0519) 22 328 Muara Teweh</a:t>
            </a:r>
          </a:p>
        </p:txBody>
      </p:sp>
      <p:graphicFrame>
        <p:nvGraphicFramePr>
          <p:cNvPr id="4" name="Object 3"/>
          <p:cNvGraphicFramePr>
            <a:graphicFrameLocks noChangeAspect="1"/>
          </p:cNvGraphicFramePr>
          <p:nvPr>
            <p:extLst>
              <p:ext uri="{D42A27DB-BD31-4B8C-83A1-F6EECF244321}">
                <p14:modId xmlns:p14="http://schemas.microsoft.com/office/powerpoint/2010/main" val="1749768333"/>
              </p:ext>
            </p:extLst>
          </p:nvPr>
        </p:nvGraphicFramePr>
        <p:xfrm>
          <a:off x="601670" y="4839195"/>
          <a:ext cx="836673" cy="1033086"/>
        </p:xfrm>
        <a:graphic>
          <a:graphicData uri="http://schemas.openxmlformats.org/presentationml/2006/ole">
            <mc:AlternateContent xmlns:mc="http://schemas.openxmlformats.org/markup-compatibility/2006">
              <mc:Choice xmlns:v="urn:schemas-microsoft-com:vml" Requires="v">
                <p:oleObj spid="_x0000_s1085" name="Picture" r:id="rId4" imgW="520937" imgH="643204" progId="Word.Picture.8">
                  <p:embed/>
                </p:oleObj>
              </mc:Choice>
              <mc:Fallback>
                <p:oleObj name="Picture" r:id="rId4" imgW="520937" imgH="643204" progId="Word.Picture.8">
                  <p:embed/>
                  <p:pic>
                    <p:nvPicPr>
                      <p:cNvPr id="0" name=""/>
                      <p:cNvPicPr/>
                      <p:nvPr/>
                    </p:nvPicPr>
                    <p:blipFill>
                      <a:blip r:embed="rId5"/>
                      <a:stretch>
                        <a:fillRect/>
                      </a:stretch>
                    </p:blipFill>
                    <p:spPr>
                      <a:xfrm>
                        <a:off x="601670" y="4839195"/>
                        <a:ext cx="836673" cy="1033086"/>
                      </a:xfrm>
                      <a:prstGeom prst="rect">
                        <a:avLst/>
                      </a:prstGeom>
                    </p:spPr>
                  </p:pic>
                </p:oleObj>
              </mc:Fallback>
            </mc:AlternateContent>
          </a:graphicData>
        </a:graphic>
      </p:graphicFrame>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680310"/>
            <a:ext cx="8229600" cy="5039265"/>
          </a:xfrm>
        </p:spPr>
        <p:txBody>
          <a:bodyPr>
            <a:normAutofit fontScale="85000" lnSpcReduction="20000"/>
          </a:bodyPr>
          <a:lstStyle/>
          <a:p>
            <a:pPr marL="514350" indent="-514350">
              <a:buAutoNum type="alphaUcPeriod" startAt="4"/>
            </a:pPr>
            <a:r>
              <a:rPr lang="id-ID" b="1" dirty="0" smtClean="0">
                <a:solidFill>
                  <a:schemeClr val="tx1"/>
                </a:solidFill>
              </a:rPr>
              <a:t>KEGIATAN PEMANFAATAN </a:t>
            </a:r>
          </a:p>
          <a:p>
            <a:pPr marL="441325" indent="0" algn="just">
              <a:buNone/>
            </a:pPr>
            <a:r>
              <a:rPr lang="id-ID" sz="2400" b="1" dirty="0">
                <a:solidFill>
                  <a:schemeClr val="tx1"/>
                </a:solidFill>
              </a:rPr>
              <a:t>Kegiatan Pemanfaatan Bangunan Gedung meliputi pemanfaatan, pemeliharaan, perawatan, pemeriksaan secara berkala, perpanjangan SLF, dan pengawasan pemanfaatan </a:t>
            </a:r>
            <a:endParaRPr lang="id-ID" sz="2400" b="1" dirty="0" smtClean="0">
              <a:solidFill>
                <a:schemeClr val="tx1"/>
              </a:solidFill>
            </a:endParaRPr>
          </a:p>
          <a:p>
            <a:pPr marL="441325" indent="0" algn="just">
              <a:buNone/>
            </a:pPr>
            <a:endParaRPr lang="id-ID" sz="2400" b="1" dirty="0">
              <a:solidFill>
                <a:schemeClr val="tx1"/>
              </a:solidFill>
            </a:endParaRPr>
          </a:p>
          <a:p>
            <a:pPr marL="0" indent="0">
              <a:buNone/>
            </a:pPr>
            <a:r>
              <a:rPr lang="id-ID" b="1" dirty="0" smtClean="0">
                <a:solidFill>
                  <a:schemeClr val="tx1"/>
                </a:solidFill>
              </a:rPr>
              <a:t>E.  KEGIATAN PEMBONGKARAN</a:t>
            </a:r>
          </a:p>
          <a:p>
            <a:pPr marL="441325" indent="0" algn="just">
              <a:buNone/>
            </a:pPr>
            <a:r>
              <a:rPr lang="id-ID" sz="2400" b="1" dirty="0">
                <a:solidFill>
                  <a:schemeClr val="tx1"/>
                </a:solidFill>
              </a:rPr>
              <a:t>Pembongkaran Bangunan Gedung meliputi kegiatan penetapan pembongkaran dan pelaksanaan pembongkaran Bangunan Gedung, yang dilakukan dengan mengikuti kaidah-kaidah pembongkaran secara umum serta memanfaatkan ilmu pengetahuan dan </a:t>
            </a:r>
            <a:r>
              <a:rPr lang="id-ID" sz="2400" b="1" dirty="0" smtClean="0">
                <a:solidFill>
                  <a:schemeClr val="tx1"/>
                </a:solidFill>
              </a:rPr>
              <a:t>teknologi</a:t>
            </a:r>
          </a:p>
          <a:p>
            <a:pPr marL="441325" indent="0" algn="just">
              <a:buNone/>
            </a:pPr>
            <a:r>
              <a:rPr lang="id-ID" sz="2400" b="1" dirty="0">
                <a:solidFill>
                  <a:schemeClr val="tx1"/>
                </a:solidFill>
              </a:rPr>
              <a:t>Bangunan Gedung yang dapat </a:t>
            </a:r>
            <a:r>
              <a:rPr lang="id-ID" sz="2400" b="1" dirty="0" smtClean="0">
                <a:solidFill>
                  <a:schemeClr val="tx1"/>
                </a:solidFill>
              </a:rPr>
              <a:t>dibongkar :</a:t>
            </a:r>
          </a:p>
          <a:p>
            <a:pPr marL="898525" indent="-457200" algn="just">
              <a:buAutoNum type="arabicPeriod"/>
            </a:pPr>
            <a:r>
              <a:rPr lang="id-ID" sz="2400" b="1" dirty="0" smtClean="0">
                <a:solidFill>
                  <a:schemeClr val="tx1"/>
                </a:solidFill>
              </a:rPr>
              <a:t>Bangunan </a:t>
            </a:r>
            <a:r>
              <a:rPr lang="id-ID" sz="2400" b="1" dirty="0">
                <a:solidFill>
                  <a:schemeClr val="tx1"/>
                </a:solidFill>
              </a:rPr>
              <a:t>Gedung yang tidak Laik Fungsi dan tidak dapat diperbaiki </a:t>
            </a:r>
            <a:r>
              <a:rPr lang="id-ID" sz="2400" b="1" dirty="0" smtClean="0">
                <a:solidFill>
                  <a:schemeClr val="tx1"/>
                </a:solidFill>
              </a:rPr>
              <a:t>lagi</a:t>
            </a:r>
          </a:p>
          <a:p>
            <a:pPr marL="898525" indent="-457200" algn="just">
              <a:buAutoNum type="arabicPeriod"/>
            </a:pPr>
            <a:r>
              <a:rPr lang="id-ID" sz="2400" b="1" dirty="0">
                <a:solidFill>
                  <a:schemeClr val="tx1"/>
                </a:solidFill>
              </a:rPr>
              <a:t>Bangunan Gedung yang pemanfaatannya menimbulkan bahaya bagi pengguna, masyarakat, dan </a:t>
            </a:r>
            <a:r>
              <a:rPr lang="id-ID" sz="2400" b="1" dirty="0" smtClean="0">
                <a:solidFill>
                  <a:schemeClr val="tx1"/>
                </a:solidFill>
              </a:rPr>
              <a:t>lingkungannya</a:t>
            </a:r>
          </a:p>
          <a:p>
            <a:pPr marL="898525" indent="-457200" algn="just">
              <a:buAutoNum type="arabicPeriod"/>
            </a:pPr>
            <a:r>
              <a:rPr lang="id-ID" sz="2400" b="1" dirty="0">
                <a:solidFill>
                  <a:schemeClr val="tx1"/>
                </a:solidFill>
              </a:rPr>
              <a:t>Bangunan Gedung yang tidak memiliki </a:t>
            </a:r>
            <a:r>
              <a:rPr lang="id-ID" sz="2400" b="1" dirty="0" smtClean="0">
                <a:solidFill>
                  <a:schemeClr val="tx1"/>
                </a:solidFill>
              </a:rPr>
              <a:t>IMB</a:t>
            </a:r>
          </a:p>
          <a:p>
            <a:pPr marL="898525" indent="-457200" algn="just">
              <a:buAutoNum type="arabicPeriod"/>
            </a:pPr>
            <a:r>
              <a:rPr lang="id-ID" sz="2400" b="1" dirty="0">
                <a:solidFill>
                  <a:schemeClr val="tx1"/>
                </a:solidFill>
              </a:rPr>
              <a:t>Bangunan Gedung yang pemiliknya menginginkan tampilan baru</a:t>
            </a:r>
          </a:p>
        </p:txBody>
      </p:sp>
    </p:spTree>
    <p:extLst>
      <p:ext uri="{BB962C8B-B14F-4D97-AF65-F5344CB8AC3E}">
        <p14:creationId xmlns:p14="http://schemas.microsoft.com/office/powerpoint/2010/main" val="3765137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680310"/>
            <a:ext cx="8229600" cy="5039265"/>
          </a:xfrm>
        </p:spPr>
        <p:txBody>
          <a:bodyPr>
            <a:normAutofit/>
          </a:bodyPr>
          <a:lstStyle/>
          <a:p>
            <a:pPr marL="514350" indent="-514350">
              <a:buAutoNum type="alphaUcPeriod" startAt="6"/>
            </a:pPr>
            <a:r>
              <a:rPr lang="id-ID" b="1" dirty="0" smtClean="0">
                <a:solidFill>
                  <a:schemeClr val="tx1"/>
                </a:solidFill>
              </a:rPr>
              <a:t>KEGIATAN PENYELENGGARAAN BG PASCA BENCANA</a:t>
            </a:r>
          </a:p>
          <a:p>
            <a:pPr marL="898525" indent="-457200">
              <a:buAutoNum type="arabicPeriod"/>
            </a:pPr>
            <a:r>
              <a:rPr lang="id-ID" sz="2400" b="1" dirty="0" smtClean="0">
                <a:solidFill>
                  <a:schemeClr val="tx1"/>
                </a:solidFill>
              </a:rPr>
              <a:t>Penanggulangan </a:t>
            </a:r>
            <a:r>
              <a:rPr lang="id-ID" sz="2400" b="1" dirty="0">
                <a:solidFill>
                  <a:schemeClr val="tx1"/>
                </a:solidFill>
              </a:rPr>
              <a:t>darurat merupakan tindakan yang dilakukan untuk mengatasi sementara waktu akibat yang ditimbulkan oleh bencana alam yang menyebabkan rusaknya Bangunan Gedung yang menjadi hunian atau tempat </a:t>
            </a:r>
            <a:r>
              <a:rPr lang="id-ID" sz="2400" b="1" dirty="0" smtClean="0">
                <a:solidFill>
                  <a:schemeClr val="tx1"/>
                </a:solidFill>
              </a:rPr>
              <a:t>beraktivitas</a:t>
            </a:r>
          </a:p>
          <a:p>
            <a:pPr marL="898525" indent="-457200">
              <a:buAutoNum type="arabicPeriod"/>
            </a:pPr>
            <a:r>
              <a:rPr lang="id-ID" sz="2400" b="1" dirty="0">
                <a:solidFill>
                  <a:schemeClr val="tx1"/>
                </a:solidFill>
              </a:rPr>
              <a:t>Pemerintah atau </a:t>
            </a:r>
            <a:r>
              <a:rPr lang="en-US" sz="2400" b="1" dirty="0" err="1">
                <a:solidFill>
                  <a:schemeClr val="tx1"/>
                </a:solidFill>
              </a:rPr>
              <a:t>Pemerintah</a:t>
            </a:r>
            <a:r>
              <a:rPr lang="en-US" sz="2400" b="1" dirty="0">
                <a:solidFill>
                  <a:schemeClr val="tx1"/>
                </a:solidFill>
              </a:rPr>
              <a:t> Daerah</a:t>
            </a:r>
            <a:r>
              <a:rPr lang="id-ID" sz="2400" b="1" dirty="0">
                <a:solidFill>
                  <a:schemeClr val="tx1"/>
                </a:solidFill>
              </a:rPr>
              <a:t> wajib melakukan upaya penanggulangan darurat berupa penyelamatan dan penyediaan penampungan sementara</a:t>
            </a:r>
            <a:endParaRPr lang="en-US" sz="2400" b="1" dirty="0">
              <a:solidFill>
                <a:schemeClr val="tx1"/>
              </a:solidFill>
            </a:endParaRPr>
          </a:p>
        </p:txBody>
      </p:sp>
    </p:spTree>
    <p:extLst>
      <p:ext uri="{BB962C8B-B14F-4D97-AF65-F5344CB8AC3E}">
        <p14:creationId xmlns:p14="http://schemas.microsoft.com/office/powerpoint/2010/main" val="3442189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3835"/>
            <a:ext cx="8229600" cy="5039265"/>
          </a:xfrm>
        </p:spPr>
        <p:txBody>
          <a:bodyPr>
            <a:normAutofit fontScale="85000" lnSpcReduction="20000"/>
          </a:bodyPr>
          <a:lstStyle/>
          <a:p>
            <a:pPr marL="514350" indent="-514350">
              <a:buAutoNum type="alphaUcPeriod"/>
            </a:pPr>
            <a:r>
              <a:rPr lang="id-ID" b="1" dirty="0" smtClean="0">
                <a:solidFill>
                  <a:schemeClr val="tx1"/>
                </a:solidFill>
              </a:rPr>
              <a:t>PEMBENTUKAN TABG</a:t>
            </a:r>
          </a:p>
          <a:p>
            <a:pPr marL="536575" lvl="0" indent="0">
              <a:buNone/>
            </a:pPr>
            <a:r>
              <a:rPr lang="id-ID" sz="2400" b="1" dirty="0" smtClean="0">
                <a:solidFill>
                  <a:schemeClr val="tx1"/>
                </a:solidFill>
              </a:rPr>
              <a:t>TABG </a:t>
            </a:r>
            <a:r>
              <a:rPr lang="id-ID" sz="2400" b="1" dirty="0">
                <a:solidFill>
                  <a:schemeClr val="tx1"/>
                </a:solidFill>
              </a:rPr>
              <a:t>dibentuk dan ditetapkan oleh </a:t>
            </a:r>
            <a:r>
              <a:rPr lang="en-US" sz="2400" b="1" dirty="0" err="1">
                <a:solidFill>
                  <a:schemeClr val="tx1"/>
                </a:solidFill>
              </a:rPr>
              <a:t>Bupati</a:t>
            </a:r>
            <a:r>
              <a:rPr lang="en-US" sz="2400" b="1" dirty="0">
                <a:solidFill>
                  <a:schemeClr val="tx1"/>
                </a:solidFill>
              </a:rPr>
              <a:t> Barito Utara</a:t>
            </a:r>
            <a:r>
              <a:rPr lang="id-ID" sz="2400" b="1" dirty="0">
                <a:solidFill>
                  <a:schemeClr val="tx1"/>
                </a:solidFill>
              </a:rPr>
              <a:t>.</a:t>
            </a:r>
          </a:p>
          <a:p>
            <a:pPr marL="514350" indent="-514350">
              <a:buAutoNum type="alphaUcPeriod" startAt="2"/>
            </a:pPr>
            <a:r>
              <a:rPr lang="id-ID" b="1" dirty="0" smtClean="0">
                <a:solidFill>
                  <a:schemeClr val="tx1"/>
                </a:solidFill>
              </a:rPr>
              <a:t>TUGAS DAN FUNGSI TABG</a:t>
            </a:r>
          </a:p>
          <a:p>
            <a:pPr marL="536575" indent="0">
              <a:buNone/>
            </a:pPr>
            <a:r>
              <a:rPr lang="id-ID" b="1" dirty="0" smtClean="0">
                <a:solidFill>
                  <a:schemeClr val="tx1"/>
                </a:solidFill>
              </a:rPr>
              <a:t>TUGAS :</a:t>
            </a:r>
          </a:p>
          <a:p>
            <a:pPr marL="898525" lvl="0" indent="-361950">
              <a:buFont typeface="+mj-lt"/>
              <a:buAutoNum type="arabicPeriod"/>
            </a:pPr>
            <a:r>
              <a:rPr lang="id-ID" sz="2400" b="1" dirty="0">
                <a:solidFill>
                  <a:schemeClr val="tx1"/>
                </a:solidFill>
              </a:rPr>
              <a:t>Memberikan Pertimbangan Teknis berupa nasehat, pendapat, dan pertimbangan profesional pada pengesahan rencana teknis Bangunan Gedung untuk kepentingan umum.</a:t>
            </a:r>
          </a:p>
          <a:p>
            <a:pPr marL="898525" lvl="0" indent="-361950">
              <a:buFont typeface="+mj-lt"/>
              <a:buAutoNum type="arabicPeriod"/>
            </a:pPr>
            <a:r>
              <a:rPr lang="id-ID" sz="2400" b="1" dirty="0">
                <a:solidFill>
                  <a:schemeClr val="tx1"/>
                </a:solidFill>
              </a:rPr>
              <a:t>Memberikan masukan tentang program dalam pelaksanaan tugas pokok dan fungsi instansi yang terkait</a:t>
            </a:r>
            <a:r>
              <a:rPr lang="id-ID" sz="2400" dirty="0"/>
              <a:t>.</a:t>
            </a:r>
          </a:p>
          <a:p>
            <a:pPr marL="441325" indent="0">
              <a:buNone/>
            </a:pPr>
            <a:r>
              <a:rPr lang="id-ID" b="1" dirty="0" smtClean="0">
                <a:solidFill>
                  <a:schemeClr val="tx1"/>
                </a:solidFill>
              </a:rPr>
              <a:t>FUNGSI  :</a:t>
            </a:r>
          </a:p>
          <a:p>
            <a:pPr marL="898525" lvl="0" indent="-457200">
              <a:buFont typeface="+mj-lt"/>
              <a:buAutoNum type="arabicPeriod"/>
            </a:pPr>
            <a:r>
              <a:rPr lang="id-ID" sz="2400" b="1" dirty="0" smtClean="0">
                <a:solidFill>
                  <a:schemeClr val="tx1"/>
                </a:solidFill>
              </a:rPr>
              <a:t>Pengkajian </a:t>
            </a:r>
            <a:r>
              <a:rPr lang="id-ID" sz="2400" b="1" dirty="0">
                <a:solidFill>
                  <a:schemeClr val="tx1"/>
                </a:solidFill>
              </a:rPr>
              <a:t>dokumen rencana teknis yang telah disetujui oleh instansi yang berwenang;</a:t>
            </a:r>
          </a:p>
          <a:p>
            <a:pPr marL="898525" lvl="0" indent="-457200">
              <a:buFont typeface="+mj-lt"/>
              <a:buAutoNum type="arabicPeriod"/>
            </a:pPr>
            <a:r>
              <a:rPr lang="id-ID" sz="2400" b="1" dirty="0">
                <a:solidFill>
                  <a:schemeClr val="tx1"/>
                </a:solidFill>
              </a:rPr>
              <a:t>Pengkajian dokumen rencana teknis berdasarkan ketentuan tentang persyaratan tata bangunan.</a:t>
            </a:r>
          </a:p>
          <a:p>
            <a:pPr marL="898525" indent="-457200">
              <a:buFont typeface="+mj-lt"/>
              <a:buAutoNum type="arabicPeriod"/>
            </a:pPr>
            <a:r>
              <a:rPr lang="id-ID" sz="2400" b="1" dirty="0">
                <a:solidFill>
                  <a:schemeClr val="tx1"/>
                </a:solidFill>
              </a:rPr>
              <a:t>Pengkajian dokumen rencana teknis berdasarkan ketentuan tentang persyaratan keandalan Bangunan Gedung.</a:t>
            </a:r>
          </a:p>
          <a:p>
            <a:pPr marL="0" indent="0">
              <a:buNone/>
            </a:pPr>
            <a:endParaRPr lang="en-US" b="1" dirty="0">
              <a:solidFill>
                <a:schemeClr val="tx1"/>
              </a:solidFill>
            </a:endParaRPr>
          </a:p>
        </p:txBody>
      </p:sp>
      <p:sp>
        <p:nvSpPr>
          <p:cNvPr id="9" name="Title 1"/>
          <p:cNvSpPr>
            <a:spLocks noGrp="1"/>
          </p:cNvSpPr>
          <p:nvPr>
            <p:ph type="title"/>
          </p:nvPr>
        </p:nvSpPr>
        <p:spPr>
          <a:xfrm>
            <a:off x="457200" y="300835"/>
            <a:ext cx="8229600" cy="1143000"/>
          </a:xfrm>
        </p:spPr>
        <p:txBody>
          <a:bodyPr>
            <a:normAutofit/>
          </a:bodyPr>
          <a:lstStyle/>
          <a:p>
            <a:pPr marL="441325" indent="-441325"/>
            <a:r>
              <a:rPr lang="id-ID" b="1" dirty="0" smtClean="0">
                <a:solidFill>
                  <a:schemeClr val="tx1"/>
                </a:solidFill>
              </a:rPr>
              <a:t>V. TABG </a:t>
            </a:r>
            <a:r>
              <a:rPr lang="id-ID" b="1" dirty="0">
                <a:solidFill>
                  <a:schemeClr val="tx1"/>
                </a:solidFill>
              </a:rPr>
              <a:t>BANGUNAN GEDUNG</a:t>
            </a:r>
            <a:endParaRPr lang="en-US" b="1" dirty="0">
              <a:solidFill>
                <a:schemeClr val="tx1"/>
              </a:solidFill>
            </a:endParaRPr>
          </a:p>
        </p:txBody>
      </p:sp>
    </p:spTree>
    <p:extLst>
      <p:ext uri="{BB962C8B-B14F-4D97-AF65-F5344CB8AC3E}">
        <p14:creationId xmlns:p14="http://schemas.microsoft.com/office/powerpoint/2010/main" val="289885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1138425"/>
            <a:ext cx="8229600" cy="5039265"/>
          </a:xfrm>
        </p:spPr>
        <p:txBody>
          <a:bodyPr>
            <a:normAutofit/>
          </a:bodyPr>
          <a:lstStyle/>
          <a:p>
            <a:pPr marL="0" indent="0">
              <a:buNone/>
            </a:pPr>
            <a:r>
              <a:rPr lang="id-ID" b="1" dirty="0" smtClean="0">
                <a:solidFill>
                  <a:schemeClr val="tx1"/>
                </a:solidFill>
              </a:rPr>
              <a:t>C. PEMBIAYAAN TABG</a:t>
            </a:r>
          </a:p>
          <a:p>
            <a:pPr marL="725488" indent="-363538">
              <a:buFont typeface="+mj-lt"/>
              <a:buAutoNum type="arabicPeriod"/>
            </a:pPr>
            <a:r>
              <a:rPr lang="id-ID" b="1" dirty="0">
                <a:solidFill>
                  <a:schemeClr val="tx1"/>
                </a:solidFill>
              </a:rPr>
              <a:t>Biaya pengelolaan database dan operasional anggota TABG dibebankan pada APBD </a:t>
            </a:r>
            <a:r>
              <a:rPr lang="en-US" b="1" dirty="0" err="1">
                <a:solidFill>
                  <a:schemeClr val="tx1"/>
                </a:solidFill>
              </a:rPr>
              <a:t>Pemerintah</a:t>
            </a:r>
            <a:r>
              <a:rPr lang="en-US" b="1" dirty="0">
                <a:solidFill>
                  <a:schemeClr val="tx1"/>
                </a:solidFill>
              </a:rPr>
              <a:t> </a:t>
            </a:r>
            <a:r>
              <a:rPr lang="en-US" b="1" dirty="0" smtClean="0">
                <a:solidFill>
                  <a:schemeClr val="tx1"/>
                </a:solidFill>
              </a:rPr>
              <a:t>Daerah</a:t>
            </a:r>
            <a:endParaRPr lang="id-ID" b="1" dirty="0" smtClean="0">
              <a:solidFill>
                <a:schemeClr val="tx1"/>
              </a:solidFill>
            </a:endParaRPr>
          </a:p>
          <a:p>
            <a:pPr marL="725488" lvl="0" indent="-363538">
              <a:buFont typeface="+mj-lt"/>
              <a:buAutoNum type="arabicPeriod"/>
            </a:pPr>
            <a:r>
              <a:rPr lang="en-US" b="1" dirty="0">
                <a:solidFill>
                  <a:schemeClr val="tx1"/>
                </a:solidFill>
              </a:rPr>
              <a:t>P</a:t>
            </a:r>
            <a:r>
              <a:rPr lang="id-ID" b="1" dirty="0">
                <a:solidFill>
                  <a:schemeClr val="tx1"/>
                </a:solidFill>
              </a:rPr>
              <a:t>embiayaan </a:t>
            </a:r>
            <a:r>
              <a:rPr lang="en-US" b="1" dirty="0" err="1" smtClean="0">
                <a:solidFill>
                  <a:schemeClr val="tx1"/>
                </a:solidFill>
              </a:rPr>
              <a:t>dilaksanakan</a:t>
            </a:r>
            <a:r>
              <a:rPr lang="en-US" b="1" dirty="0" smtClean="0">
                <a:solidFill>
                  <a:schemeClr val="tx1"/>
                </a:solidFill>
              </a:rPr>
              <a:t> </a:t>
            </a:r>
            <a:r>
              <a:rPr lang="en-US" b="1" dirty="0" err="1">
                <a:solidFill>
                  <a:schemeClr val="tx1"/>
                </a:solidFill>
              </a:rPr>
              <a:t>sesuai</a:t>
            </a:r>
            <a:r>
              <a:rPr lang="en-US" b="1" dirty="0">
                <a:solidFill>
                  <a:schemeClr val="tx1"/>
                </a:solidFill>
              </a:rPr>
              <a:t> </a:t>
            </a:r>
            <a:r>
              <a:rPr lang="id-ID" b="1" dirty="0">
                <a:solidFill>
                  <a:schemeClr val="tx1"/>
                </a:solidFill>
              </a:rPr>
              <a:t>peraturan </a:t>
            </a:r>
            <a:r>
              <a:rPr lang="id-ID" b="1" dirty="0" smtClean="0">
                <a:solidFill>
                  <a:schemeClr val="tx1"/>
                </a:solidFill>
              </a:rPr>
              <a:t>perundang-undangan</a:t>
            </a:r>
          </a:p>
          <a:p>
            <a:pPr marL="0" lvl="0" indent="0">
              <a:buNone/>
            </a:pPr>
            <a:endParaRPr lang="id-ID" dirty="0"/>
          </a:p>
          <a:p>
            <a:pPr marL="0" indent="0">
              <a:buNone/>
            </a:pPr>
            <a:endParaRPr lang="id-ID" b="1" dirty="0">
              <a:solidFill>
                <a:schemeClr val="tx1"/>
              </a:solidFill>
            </a:endParaRPr>
          </a:p>
          <a:p>
            <a:pPr marL="0" indent="0">
              <a:buNone/>
            </a:pPr>
            <a:endParaRPr lang="en-US" b="1" dirty="0">
              <a:solidFill>
                <a:schemeClr val="tx1"/>
              </a:solidFill>
            </a:endParaRPr>
          </a:p>
        </p:txBody>
      </p:sp>
    </p:spTree>
    <p:extLst>
      <p:ext uri="{BB962C8B-B14F-4D97-AF65-F5344CB8AC3E}">
        <p14:creationId xmlns:p14="http://schemas.microsoft.com/office/powerpoint/2010/main" val="2185930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300835"/>
            <a:ext cx="8229600" cy="1143000"/>
          </a:xfrm>
        </p:spPr>
        <p:txBody>
          <a:bodyPr>
            <a:normAutofit fontScale="90000"/>
          </a:bodyPr>
          <a:lstStyle/>
          <a:p>
            <a:pPr marL="630238" indent="-630238"/>
            <a:r>
              <a:rPr lang="id-ID" b="1" dirty="0" smtClean="0">
                <a:solidFill>
                  <a:schemeClr val="tx1"/>
                </a:solidFill>
              </a:rPr>
              <a:t>VI. PERAN MASYARAKAT DALAM PENYELENGGARAN BANGUNAN </a:t>
            </a:r>
            <a:r>
              <a:rPr lang="id-ID" b="1" dirty="0">
                <a:solidFill>
                  <a:schemeClr val="tx1"/>
                </a:solidFill>
              </a:rPr>
              <a:t>GEDUNG</a:t>
            </a:r>
            <a:endParaRPr lang="en-US" b="1" dirty="0">
              <a:solidFill>
                <a:schemeClr val="tx1"/>
              </a:solidFill>
            </a:endParaRPr>
          </a:p>
        </p:txBody>
      </p:sp>
      <p:sp>
        <p:nvSpPr>
          <p:cNvPr id="2" name="Content Placeholder 1"/>
          <p:cNvSpPr>
            <a:spLocks noGrp="1"/>
          </p:cNvSpPr>
          <p:nvPr>
            <p:ph idx="1"/>
          </p:nvPr>
        </p:nvSpPr>
        <p:spPr/>
        <p:txBody>
          <a:bodyPr>
            <a:normAutofit fontScale="77500" lnSpcReduction="20000"/>
          </a:bodyPr>
          <a:lstStyle/>
          <a:p>
            <a:pPr marL="993775" lvl="0" indent="-457200">
              <a:buFont typeface="+mj-lt"/>
              <a:buAutoNum type="arabicPeriod"/>
            </a:pPr>
            <a:r>
              <a:rPr lang="en-US" b="1" dirty="0" err="1">
                <a:solidFill>
                  <a:schemeClr val="tx1"/>
                </a:solidFill>
              </a:rPr>
              <a:t>pemantauan</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penjagaan</a:t>
            </a:r>
            <a:r>
              <a:rPr lang="en-US" b="1" dirty="0">
                <a:solidFill>
                  <a:schemeClr val="tx1"/>
                </a:solidFill>
              </a:rPr>
              <a:t> </a:t>
            </a:r>
            <a:r>
              <a:rPr lang="en-US" b="1" dirty="0" err="1">
                <a:solidFill>
                  <a:schemeClr val="tx1"/>
                </a:solidFill>
              </a:rPr>
              <a:t>ketertiban</a:t>
            </a:r>
            <a:r>
              <a:rPr lang="en-US" b="1" dirty="0">
                <a:solidFill>
                  <a:schemeClr val="tx1"/>
                </a:solidFill>
              </a:rPr>
              <a:t> </a:t>
            </a:r>
            <a:r>
              <a:rPr lang="en-US" b="1" dirty="0" err="1">
                <a:solidFill>
                  <a:schemeClr val="tx1"/>
                </a:solidFill>
              </a:rPr>
              <a:t>penyelenggaraan</a:t>
            </a:r>
            <a:r>
              <a:rPr lang="en-US" b="1" dirty="0">
                <a:solidFill>
                  <a:schemeClr val="tx1"/>
                </a:solidFill>
              </a:rPr>
              <a:t> </a:t>
            </a:r>
            <a:r>
              <a:rPr lang="en-US" b="1" dirty="0" err="1">
                <a:solidFill>
                  <a:schemeClr val="tx1"/>
                </a:solidFill>
              </a:rPr>
              <a:t>Bangunan</a:t>
            </a:r>
            <a:r>
              <a:rPr lang="en-US" b="1" dirty="0">
                <a:solidFill>
                  <a:schemeClr val="tx1"/>
                </a:solidFill>
              </a:rPr>
              <a:t> </a:t>
            </a:r>
            <a:r>
              <a:rPr lang="en-US" b="1" dirty="0" err="1">
                <a:solidFill>
                  <a:schemeClr val="tx1"/>
                </a:solidFill>
              </a:rPr>
              <a:t>Gedung</a:t>
            </a:r>
            <a:r>
              <a:rPr lang="en-US" b="1" dirty="0">
                <a:solidFill>
                  <a:schemeClr val="tx1"/>
                </a:solidFill>
              </a:rPr>
              <a:t>;</a:t>
            </a:r>
            <a:endParaRPr lang="id-ID" b="1" dirty="0">
              <a:solidFill>
                <a:schemeClr val="tx1"/>
              </a:solidFill>
            </a:endParaRPr>
          </a:p>
          <a:p>
            <a:pPr marL="993775" lvl="0" indent="-457200">
              <a:buFont typeface="+mj-lt"/>
              <a:buAutoNum type="arabicPeriod"/>
            </a:pPr>
            <a:r>
              <a:rPr lang="en-US" b="1" dirty="0" err="1">
                <a:solidFill>
                  <a:schemeClr val="tx1"/>
                </a:solidFill>
              </a:rPr>
              <a:t>pemberian</a:t>
            </a:r>
            <a:r>
              <a:rPr lang="en-US" b="1" dirty="0">
                <a:solidFill>
                  <a:schemeClr val="tx1"/>
                </a:solidFill>
              </a:rPr>
              <a:t> </a:t>
            </a:r>
            <a:r>
              <a:rPr lang="en-US" b="1" dirty="0" err="1">
                <a:solidFill>
                  <a:schemeClr val="tx1"/>
                </a:solidFill>
              </a:rPr>
              <a:t>masukan</a:t>
            </a:r>
            <a:r>
              <a:rPr lang="en-US" b="1" dirty="0">
                <a:solidFill>
                  <a:schemeClr val="tx1"/>
                </a:solidFill>
              </a:rPr>
              <a:t> </a:t>
            </a:r>
            <a:r>
              <a:rPr lang="en-US" b="1" dirty="0" err="1">
                <a:solidFill>
                  <a:schemeClr val="tx1"/>
                </a:solidFill>
              </a:rPr>
              <a:t>kepada</a:t>
            </a:r>
            <a:r>
              <a:rPr lang="en-US" b="1" dirty="0">
                <a:solidFill>
                  <a:schemeClr val="tx1"/>
                </a:solidFill>
              </a:rPr>
              <a:t> </a:t>
            </a:r>
            <a:r>
              <a:rPr lang="en-US" b="1" dirty="0" err="1">
                <a:solidFill>
                  <a:schemeClr val="tx1"/>
                </a:solidFill>
              </a:rPr>
              <a:t>Pemerintah</a:t>
            </a:r>
            <a:r>
              <a:rPr lang="en-US" b="1" dirty="0">
                <a:solidFill>
                  <a:schemeClr val="tx1"/>
                </a:solidFill>
              </a:rPr>
              <a:t> </a:t>
            </a:r>
            <a:r>
              <a:rPr lang="en-US" b="1" dirty="0" err="1">
                <a:solidFill>
                  <a:schemeClr val="tx1"/>
                </a:solidFill>
              </a:rPr>
              <a:t>dan</a:t>
            </a:r>
            <a:r>
              <a:rPr lang="en-US" b="1" dirty="0">
                <a:solidFill>
                  <a:schemeClr val="tx1"/>
                </a:solidFill>
              </a:rPr>
              <a:t>/</a:t>
            </a:r>
            <a:r>
              <a:rPr lang="en-US" b="1" dirty="0" err="1">
                <a:solidFill>
                  <a:schemeClr val="tx1"/>
                </a:solidFill>
              </a:rPr>
              <a:t>atau</a:t>
            </a:r>
            <a:r>
              <a:rPr lang="en-US" b="1" dirty="0">
                <a:solidFill>
                  <a:schemeClr val="tx1"/>
                </a:solidFill>
              </a:rPr>
              <a:t> </a:t>
            </a:r>
            <a:r>
              <a:rPr lang="en-US" b="1" dirty="0" err="1">
                <a:solidFill>
                  <a:schemeClr val="tx1"/>
                </a:solidFill>
              </a:rPr>
              <a:t>Pemerintah</a:t>
            </a:r>
            <a:r>
              <a:rPr lang="en-US" b="1" dirty="0">
                <a:solidFill>
                  <a:schemeClr val="tx1"/>
                </a:solidFill>
              </a:rPr>
              <a:t> Daerah </a:t>
            </a:r>
            <a:r>
              <a:rPr lang="en-US" b="1" dirty="0" err="1">
                <a:solidFill>
                  <a:schemeClr val="tx1"/>
                </a:solidFill>
              </a:rPr>
              <a:t>dalam</a:t>
            </a:r>
            <a:r>
              <a:rPr lang="en-US" b="1" dirty="0">
                <a:solidFill>
                  <a:schemeClr val="tx1"/>
                </a:solidFill>
              </a:rPr>
              <a:t> </a:t>
            </a:r>
            <a:r>
              <a:rPr lang="en-US" b="1" dirty="0" err="1">
                <a:solidFill>
                  <a:schemeClr val="tx1"/>
                </a:solidFill>
              </a:rPr>
              <a:t>penyempurnaan</a:t>
            </a:r>
            <a:r>
              <a:rPr lang="en-US" b="1" dirty="0">
                <a:solidFill>
                  <a:schemeClr val="tx1"/>
                </a:solidFill>
              </a:rPr>
              <a:t> </a:t>
            </a:r>
            <a:r>
              <a:rPr lang="en-US" b="1" dirty="0" err="1">
                <a:solidFill>
                  <a:schemeClr val="tx1"/>
                </a:solidFill>
              </a:rPr>
              <a:t>peraturan</a:t>
            </a:r>
            <a:r>
              <a:rPr lang="en-US" b="1" dirty="0">
                <a:solidFill>
                  <a:schemeClr val="tx1"/>
                </a:solidFill>
              </a:rPr>
              <a:t>, </a:t>
            </a:r>
            <a:r>
              <a:rPr lang="en-US" b="1" dirty="0" err="1">
                <a:solidFill>
                  <a:schemeClr val="tx1"/>
                </a:solidFill>
              </a:rPr>
              <a:t>pedoman</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Standar</a:t>
            </a:r>
            <a:r>
              <a:rPr lang="en-US" b="1" dirty="0">
                <a:solidFill>
                  <a:schemeClr val="tx1"/>
                </a:solidFill>
              </a:rPr>
              <a:t> </a:t>
            </a:r>
            <a:r>
              <a:rPr lang="en-US" b="1" dirty="0" err="1">
                <a:solidFill>
                  <a:schemeClr val="tx1"/>
                </a:solidFill>
              </a:rPr>
              <a:t>Teknis</a:t>
            </a:r>
            <a:r>
              <a:rPr lang="en-US" b="1" dirty="0">
                <a:solidFill>
                  <a:schemeClr val="tx1"/>
                </a:solidFill>
              </a:rPr>
              <a:t> di </a:t>
            </a:r>
            <a:r>
              <a:rPr lang="en-US" b="1" dirty="0" err="1">
                <a:solidFill>
                  <a:schemeClr val="tx1"/>
                </a:solidFill>
              </a:rPr>
              <a:t>bidang</a:t>
            </a:r>
            <a:r>
              <a:rPr lang="en-US" b="1" dirty="0">
                <a:solidFill>
                  <a:schemeClr val="tx1"/>
                </a:solidFill>
              </a:rPr>
              <a:t> </a:t>
            </a:r>
            <a:r>
              <a:rPr lang="en-US" b="1" dirty="0" err="1">
                <a:solidFill>
                  <a:schemeClr val="tx1"/>
                </a:solidFill>
              </a:rPr>
              <a:t>Bangunan</a:t>
            </a:r>
            <a:r>
              <a:rPr lang="en-US" b="1" dirty="0">
                <a:solidFill>
                  <a:schemeClr val="tx1"/>
                </a:solidFill>
              </a:rPr>
              <a:t> </a:t>
            </a:r>
            <a:r>
              <a:rPr lang="en-US" b="1" dirty="0" err="1">
                <a:solidFill>
                  <a:schemeClr val="tx1"/>
                </a:solidFill>
              </a:rPr>
              <a:t>Gedung</a:t>
            </a:r>
            <a:r>
              <a:rPr lang="en-US" b="1" dirty="0">
                <a:solidFill>
                  <a:schemeClr val="tx1"/>
                </a:solidFill>
              </a:rPr>
              <a:t>;</a:t>
            </a:r>
            <a:endParaRPr lang="id-ID" b="1" dirty="0">
              <a:solidFill>
                <a:schemeClr val="tx1"/>
              </a:solidFill>
            </a:endParaRPr>
          </a:p>
          <a:p>
            <a:pPr marL="993775" lvl="0" indent="-457200">
              <a:buFont typeface="+mj-lt"/>
              <a:buAutoNum type="arabicPeriod"/>
            </a:pPr>
            <a:r>
              <a:rPr lang="en-US" b="1" dirty="0" err="1">
                <a:solidFill>
                  <a:schemeClr val="tx1"/>
                </a:solidFill>
              </a:rPr>
              <a:t>penyampaian</a:t>
            </a:r>
            <a:r>
              <a:rPr lang="en-US" b="1" dirty="0">
                <a:solidFill>
                  <a:schemeClr val="tx1"/>
                </a:solidFill>
              </a:rPr>
              <a:t> </a:t>
            </a:r>
            <a:r>
              <a:rPr lang="en-US" b="1" dirty="0" err="1">
                <a:solidFill>
                  <a:schemeClr val="tx1"/>
                </a:solidFill>
              </a:rPr>
              <a:t>pendapat</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pertimbangan</a:t>
            </a:r>
            <a:r>
              <a:rPr lang="en-US" b="1" dirty="0">
                <a:solidFill>
                  <a:schemeClr val="tx1"/>
                </a:solidFill>
              </a:rPr>
              <a:t> </a:t>
            </a:r>
            <a:r>
              <a:rPr lang="en-US" b="1" dirty="0" err="1">
                <a:solidFill>
                  <a:schemeClr val="tx1"/>
                </a:solidFill>
              </a:rPr>
              <a:t>kepada</a:t>
            </a:r>
            <a:r>
              <a:rPr lang="en-US" b="1" dirty="0">
                <a:solidFill>
                  <a:schemeClr val="tx1"/>
                </a:solidFill>
              </a:rPr>
              <a:t> </a:t>
            </a:r>
            <a:r>
              <a:rPr lang="en-US" b="1" dirty="0" err="1">
                <a:solidFill>
                  <a:schemeClr val="tx1"/>
                </a:solidFill>
              </a:rPr>
              <a:t>instansi</a:t>
            </a:r>
            <a:r>
              <a:rPr lang="en-US" b="1" dirty="0">
                <a:solidFill>
                  <a:schemeClr val="tx1"/>
                </a:solidFill>
              </a:rPr>
              <a:t> yang </a:t>
            </a:r>
            <a:r>
              <a:rPr lang="en-US" b="1" dirty="0" err="1">
                <a:solidFill>
                  <a:schemeClr val="tx1"/>
                </a:solidFill>
              </a:rPr>
              <a:t>berwenang</a:t>
            </a:r>
            <a:r>
              <a:rPr lang="en-US" b="1" dirty="0">
                <a:solidFill>
                  <a:schemeClr val="tx1"/>
                </a:solidFill>
              </a:rPr>
              <a:t> </a:t>
            </a:r>
            <a:r>
              <a:rPr lang="en-US" b="1" dirty="0" err="1">
                <a:solidFill>
                  <a:schemeClr val="tx1"/>
                </a:solidFill>
              </a:rPr>
              <a:t>terhadap</a:t>
            </a:r>
            <a:r>
              <a:rPr lang="en-US" b="1" dirty="0">
                <a:solidFill>
                  <a:schemeClr val="tx1"/>
                </a:solidFill>
              </a:rPr>
              <a:t> </a:t>
            </a:r>
            <a:r>
              <a:rPr lang="en-US" b="1" dirty="0" err="1">
                <a:solidFill>
                  <a:schemeClr val="tx1"/>
                </a:solidFill>
              </a:rPr>
              <a:t>penyusunan</a:t>
            </a:r>
            <a:r>
              <a:rPr lang="en-US" b="1" dirty="0">
                <a:solidFill>
                  <a:schemeClr val="tx1"/>
                </a:solidFill>
              </a:rPr>
              <a:t> RTBL, </a:t>
            </a:r>
            <a:r>
              <a:rPr lang="en-US" b="1" dirty="0" err="1">
                <a:solidFill>
                  <a:schemeClr val="tx1"/>
                </a:solidFill>
              </a:rPr>
              <a:t>rencana</a:t>
            </a:r>
            <a:r>
              <a:rPr lang="en-US" b="1" dirty="0">
                <a:solidFill>
                  <a:schemeClr val="tx1"/>
                </a:solidFill>
              </a:rPr>
              <a:t> </a:t>
            </a:r>
            <a:r>
              <a:rPr lang="en-US" b="1" dirty="0" err="1">
                <a:solidFill>
                  <a:schemeClr val="tx1"/>
                </a:solidFill>
              </a:rPr>
              <a:t>teknis</a:t>
            </a:r>
            <a:r>
              <a:rPr lang="en-US" b="1" dirty="0">
                <a:solidFill>
                  <a:schemeClr val="tx1"/>
                </a:solidFill>
              </a:rPr>
              <a:t> </a:t>
            </a:r>
            <a:r>
              <a:rPr lang="en-US" b="1" dirty="0" err="1">
                <a:solidFill>
                  <a:schemeClr val="tx1"/>
                </a:solidFill>
              </a:rPr>
              <a:t>bangunan</a:t>
            </a:r>
            <a:r>
              <a:rPr lang="en-US" b="1" dirty="0">
                <a:solidFill>
                  <a:schemeClr val="tx1"/>
                </a:solidFill>
              </a:rPr>
              <a:t> </a:t>
            </a:r>
            <a:r>
              <a:rPr lang="en-US" b="1" dirty="0" err="1">
                <a:solidFill>
                  <a:schemeClr val="tx1"/>
                </a:solidFill>
              </a:rPr>
              <a:t>tertentu</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kegiatan</a:t>
            </a:r>
            <a:r>
              <a:rPr lang="en-US" b="1" dirty="0">
                <a:solidFill>
                  <a:schemeClr val="tx1"/>
                </a:solidFill>
              </a:rPr>
              <a:t> </a:t>
            </a:r>
            <a:r>
              <a:rPr lang="en-US" b="1" dirty="0" err="1">
                <a:solidFill>
                  <a:schemeClr val="tx1"/>
                </a:solidFill>
              </a:rPr>
              <a:t>penyelenggaraan</a:t>
            </a:r>
            <a:r>
              <a:rPr lang="en-US" b="1" dirty="0">
                <a:solidFill>
                  <a:schemeClr val="tx1"/>
                </a:solidFill>
              </a:rPr>
              <a:t> </a:t>
            </a:r>
            <a:r>
              <a:rPr lang="en-US" b="1" dirty="0" err="1">
                <a:solidFill>
                  <a:schemeClr val="tx1"/>
                </a:solidFill>
              </a:rPr>
              <a:t>Bangunan</a:t>
            </a:r>
            <a:r>
              <a:rPr lang="en-US" b="1" dirty="0">
                <a:solidFill>
                  <a:schemeClr val="tx1"/>
                </a:solidFill>
              </a:rPr>
              <a:t> </a:t>
            </a:r>
            <a:r>
              <a:rPr lang="en-US" b="1" dirty="0" err="1">
                <a:solidFill>
                  <a:schemeClr val="tx1"/>
                </a:solidFill>
              </a:rPr>
              <a:t>Gedung</a:t>
            </a:r>
            <a:r>
              <a:rPr lang="en-US" b="1" dirty="0">
                <a:solidFill>
                  <a:schemeClr val="tx1"/>
                </a:solidFill>
              </a:rPr>
              <a:t> yang </a:t>
            </a:r>
            <a:r>
              <a:rPr lang="en-US" b="1" dirty="0" err="1">
                <a:solidFill>
                  <a:schemeClr val="tx1"/>
                </a:solidFill>
              </a:rPr>
              <a:t>menimbulkan</a:t>
            </a:r>
            <a:r>
              <a:rPr lang="en-US" b="1" dirty="0">
                <a:solidFill>
                  <a:schemeClr val="tx1"/>
                </a:solidFill>
              </a:rPr>
              <a:t> </a:t>
            </a:r>
            <a:r>
              <a:rPr lang="en-US" b="1" dirty="0" err="1">
                <a:solidFill>
                  <a:schemeClr val="tx1"/>
                </a:solidFill>
              </a:rPr>
              <a:t>dampak</a:t>
            </a:r>
            <a:r>
              <a:rPr lang="en-US" b="1" dirty="0">
                <a:solidFill>
                  <a:schemeClr val="tx1"/>
                </a:solidFill>
              </a:rPr>
              <a:t> </a:t>
            </a:r>
            <a:r>
              <a:rPr lang="en-US" b="1" dirty="0" err="1">
                <a:solidFill>
                  <a:schemeClr val="tx1"/>
                </a:solidFill>
              </a:rPr>
              <a:t>penting</a:t>
            </a:r>
            <a:r>
              <a:rPr lang="en-US" b="1" dirty="0">
                <a:solidFill>
                  <a:schemeClr val="tx1"/>
                </a:solidFill>
              </a:rPr>
              <a:t> </a:t>
            </a:r>
            <a:r>
              <a:rPr lang="en-US" b="1" dirty="0" err="1">
                <a:solidFill>
                  <a:schemeClr val="tx1"/>
                </a:solidFill>
              </a:rPr>
              <a:t>terhadap</a:t>
            </a:r>
            <a:r>
              <a:rPr lang="en-US" b="1" dirty="0">
                <a:solidFill>
                  <a:schemeClr val="tx1"/>
                </a:solidFill>
              </a:rPr>
              <a:t> </a:t>
            </a:r>
            <a:r>
              <a:rPr lang="en-US" b="1" dirty="0" err="1">
                <a:solidFill>
                  <a:schemeClr val="tx1"/>
                </a:solidFill>
              </a:rPr>
              <a:t>lingkungan</a:t>
            </a:r>
            <a:r>
              <a:rPr lang="en-US" b="1" dirty="0">
                <a:solidFill>
                  <a:schemeClr val="tx1"/>
                </a:solidFill>
              </a:rPr>
              <a:t>;</a:t>
            </a:r>
            <a:endParaRPr lang="id-ID" b="1" dirty="0">
              <a:solidFill>
                <a:schemeClr val="tx1"/>
              </a:solidFill>
            </a:endParaRPr>
          </a:p>
          <a:p>
            <a:pPr marL="993775" lvl="0" indent="-457200">
              <a:buFont typeface="+mj-lt"/>
              <a:buAutoNum type="arabicPeriod"/>
            </a:pPr>
            <a:r>
              <a:rPr lang="en-US" b="1" dirty="0" err="1">
                <a:solidFill>
                  <a:schemeClr val="tx1"/>
                </a:solidFill>
              </a:rPr>
              <a:t>pengajuan</a:t>
            </a:r>
            <a:r>
              <a:rPr lang="en-US" b="1" dirty="0">
                <a:solidFill>
                  <a:schemeClr val="tx1"/>
                </a:solidFill>
              </a:rPr>
              <a:t> </a:t>
            </a:r>
            <a:r>
              <a:rPr lang="en-US" b="1" dirty="0" err="1">
                <a:solidFill>
                  <a:schemeClr val="tx1"/>
                </a:solidFill>
              </a:rPr>
              <a:t>Gugatan</a:t>
            </a:r>
            <a:r>
              <a:rPr lang="en-US" b="1" dirty="0">
                <a:solidFill>
                  <a:schemeClr val="tx1"/>
                </a:solidFill>
              </a:rPr>
              <a:t> </a:t>
            </a:r>
            <a:r>
              <a:rPr lang="en-US" b="1" dirty="0" err="1">
                <a:solidFill>
                  <a:schemeClr val="tx1"/>
                </a:solidFill>
              </a:rPr>
              <a:t>Perwakilan</a:t>
            </a:r>
            <a:r>
              <a:rPr lang="en-US" b="1" dirty="0">
                <a:solidFill>
                  <a:schemeClr val="tx1"/>
                </a:solidFill>
              </a:rPr>
              <a:t> </a:t>
            </a:r>
            <a:r>
              <a:rPr lang="en-US" b="1" dirty="0" err="1">
                <a:solidFill>
                  <a:schemeClr val="tx1"/>
                </a:solidFill>
              </a:rPr>
              <a:t>terhadap</a:t>
            </a:r>
            <a:r>
              <a:rPr lang="en-US" b="1" dirty="0">
                <a:solidFill>
                  <a:schemeClr val="tx1"/>
                </a:solidFill>
              </a:rPr>
              <a:t> </a:t>
            </a:r>
            <a:r>
              <a:rPr lang="en-US" b="1" dirty="0" err="1">
                <a:solidFill>
                  <a:schemeClr val="tx1"/>
                </a:solidFill>
              </a:rPr>
              <a:t>Bangunan</a:t>
            </a:r>
            <a:r>
              <a:rPr lang="en-US" b="1" dirty="0">
                <a:solidFill>
                  <a:schemeClr val="tx1"/>
                </a:solidFill>
              </a:rPr>
              <a:t> </a:t>
            </a:r>
            <a:r>
              <a:rPr lang="en-US" b="1" dirty="0" err="1">
                <a:solidFill>
                  <a:schemeClr val="tx1"/>
                </a:solidFill>
              </a:rPr>
              <a:t>Gedung</a:t>
            </a:r>
            <a:r>
              <a:rPr lang="en-US" b="1" dirty="0">
                <a:solidFill>
                  <a:schemeClr val="tx1"/>
                </a:solidFill>
              </a:rPr>
              <a:t> yang </a:t>
            </a:r>
            <a:r>
              <a:rPr lang="en-US" b="1" dirty="0" err="1">
                <a:solidFill>
                  <a:schemeClr val="tx1"/>
                </a:solidFill>
              </a:rPr>
              <a:t>mengganggu</a:t>
            </a:r>
            <a:r>
              <a:rPr lang="en-US" b="1" dirty="0">
                <a:solidFill>
                  <a:schemeClr val="tx1"/>
                </a:solidFill>
              </a:rPr>
              <a:t>, </a:t>
            </a:r>
            <a:r>
              <a:rPr lang="en-US" b="1" dirty="0" err="1">
                <a:solidFill>
                  <a:schemeClr val="tx1"/>
                </a:solidFill>
              </a:rPr>
              <a:t>merugikan</a:t>
            </a:r>
            <a:r>
              <a:rPr lang="en-US" b="1" dirty="0">
                <a:solidFill>
                  <a:schemeClr val="tx1"/>
                </a:solidFill>
              </a:rPr>
              <a:t> </a:t>
            </a:r>
            <a:r>
              <a:rPr lang="en-US" b="1" dirty="0" err="1">
                <a:solidFill>
                  <a:schemeClr val="tx1"/>
                </a:solidFill>
              </a:rPr>
              <a:t>dan</a:t>
            </a:r>
            <a:r>
              <a:rPr lang="en-US" b="1" dirty="0">
                <a:solidFill>
                  <a:schemeClr val="tx1"/>
                </a:solidFill>
              </a:rPr>
              <a:t>/</a:t>
            </a:r>
            <a:r>
              <a:rPr lang="en-US" b="1" dirty="0" err="1">
                <a:solidFill>
                  <a:schemeClr val="tx1"/>
                </a:solidFill>
              </a:rPr>
              <a:t>atau</a:t>
            </a:r>
            <a:r>
              <a:rPr lang="en-US" b="1" dirty="0">
                <a:solidFill>
                  <a:schemeClr val="tx1"/>
                </a:solidFill>
              </a:rPr>
              <a:t> </a:t>
            </a:r>
            <a:r>
              <a:rPr lang="en-US" b="1" dirty="0" err="1">
                <a:solidFill>
                  <a:schemeClr val="tx1"/>
                </a:solidFill>
              </a:rPr>
              <a:t>membahayakan</a:t>
            </a:r>
            <a:r>
              <a:rPr lang="en-US" b="1" dirty="0">
                <a:solidFill>
                  <a:schemeClr val="tx1"/>
                </a:solidFill>
              </a:rPr>
              <a:t> </a:t>
            </a:r>
            <a:r>
              <a:rPr lang="en-US" b="1" dirty="0" err="1">
                <a:solidFill>
                  <a:schemeClr val="tx1"/>
                </a:solidFill>
              </a:rPr>
              <a:t>kepentingan</a:t>
            </a:r>
            <a:r>
              <a:rPr lang="en-US" b="1" dirty="0">
                <a:solidFill>
                  <a:schemeClr val="tx1"/>
                </a:solidFill>
              </a:rPr>
              <a:t> </a:t>
            </a:r>
            <a:r>
              <a:rPr lang="en-US" b="1" dirty="0" err="1">
                <a:solidFill>
                  <a:schemeClr val="tx1"/>
                </a:solidFill>
              </a:rPr>
              <a:t>umum</a:t>
            </a:r>
            <a:r>
              <a:rPr lang="en-US" b="1" dirty="0">
                <a:solidFill>
                  <a:schemeClr val="tx1"/>
                </a:solidFill>
              </a:rPr>
              <a:t>.</a:t>
            </a:r>
            <a:endParaRPr lang="id-ID" b="1" dirty="0">
              <a:solidFill>
                <a:schemeClr val="tx1"/>
              </a:solidFill>
            </a:endParaRPr>
          </a:p>
        </p:txBody>
      </p:sp>
    </p:spTree>
    <p:extLst>
      <p:ext uri="{BB962C8B-B14F-4D97-AF65-F5344CB8AC3E}">
        <p14:creationId xmlns:p14="http://schemas.microsoft.com/office/powerpoint/2010/main" val="2874817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300835"/>
            <a:ext cx="8229600" cy="1143000"/>
          </a:xfrm>
        </p:spPr>
        <p:txBody>
          <a:bodyPr>
            <a:normAutofit/>
          </a:bodyPr>
          <a:lstStyle/>
          <a:p>
            <a:pPr marL="441325" indent="-441325"/>
            <a:r>
              <a:rPr lang="id-ID" b="1" dirty="0" smtClean="0">
                <a:solidFill>
                  <a:schemeClr val="tx1"/>
                </a:solidFill>
              </a:rPr>
              <a:t>VII. PEMBINAAN BANGUNAN </a:t>
            </a:r>
            <a:r>
              <a:rPr lang="id-ID" b="1" dirty="0">
                <a:solidFill>
                  <a:schemeClr val="tx1"/>
                </a:solidFill>
              </a:rPr>
              <a:t>GEDUNG</a:t>
            </a:r>
            <a:endParaRPr lang="en-US" b="1" dirty="0">
              <a:solidFill>
                <a:schemeClr val="tx1"/>
              </a:solidFill>
            </a:endParaRPr>
          </a:p>
        </p:txBody>
      </p:sp>
      <p:sp>
        <p:nvSpPr>
          <p:cNvPr id="2" name="Content Placeholder 1"/>
          <p:cNvSpPr>
            <a:spLocks noGrp="1"/>
          </p:cNvSpPr>
          <p:nvPr>
            <p:ph idx="1"/>
          </p:nvPr>
        </p:nvSpPr>
        <p:spPr/>
        <p:txBody>
          <a:bodyPr>
            <a:normAutofit fontScale="85000" lnSpcReduction="10000"/>
          </a:bodyPr>
          <a:lstStyle/>
          <a:p>
            <a:pPr marL="1166813" lvl="0" indent="-363538" algn="just">
              <a:buFont typeface="+mj-lt"/>
              <a:buAutoNum type="arabicPeriod"/>
            </a:pPr>
            <a:r>
              <a:rPr lang="en-US" b="1" dirty="0" err="1">
                <a:solidFill>
                  <a:schemeClr val="tx1"/>
                </a:solidFill>
              </a:rPr>
              <a:t>Pemerintah</a:t>
            </a:r>
            <a:r>
              <a:rPr lang="en-US" b="1" dirty="0">
                <a:solidFill>
                  <a:schemeClr val="tx1"/>
                </a:solidFill>
              </a:rPr>
              <a:t> Daerah </a:t>
            </a:r>
            <a:r>
              <a:rPr lang="id-ID" b="1" dirty="0">
                <a:solidFill>
                  <a:schemeClr val="tx1"/>
                </a:solidFill>
              </a:rPr>
              <a:t>melakukan Pembinaan Penyelenggaraan Bangunan Gedung melalui kegiatan pengaturan, pemberdayaan, dan pengawasan.</a:t>
            </a:r>
          </a:p>
          <a:p>
            <a:pPr marL="1166813" lvl="0" indent="-363538" algn="just">
              <a:buFont typeface="+mj-lt"/>
              <a:buAutoNum type="arabicPeriod"/>
            </a:pPr>
            <a:r>
              <a:rPr lang="id-ID" b="1" dirty="0">
                <a:solidFill>
                  <a:schemeClr val="tx1"/>
                </a:solidFill>
              </a:rPr>
              <a:t>Pembinaan sebagaimana dimaksud pada ayat (1) bertujuan agar penyelenggaraan Bangunan Gedung dapat berlangsung tertib dan tercapai keandalan Bangunan Gedung yang sesuai dengan fungsinya, serta terwujudnya kepastian hukum.</a:t>
            </a:r>
          </a:p>
          <a:p>
            <a:pPr marL="1166813" lvl="0" indent="-363538" algn="just">
              <a:buFont typeface="+mj-lt"/>
              <a:buAutoNum type="arabicPeriod"/>
            </a:pPr>
            <a:r>
              <a:rPr lang="id-ID" b="1" dirty="0">
                <a:solidFill>
                  <a:schemeClr val="tx1"/>
                </a:solidFill>
              </a:rPr>
              <a:t>Pembinaan sebagaimana dimaksud pada ayat (1) ditujukan kepada Penyelenggara Bangunan Gedung.</a:t>
            </a:r>
          </a:p>
        </p:txBody>
      </p:sp>
    </p:spTree>
    <p:extLst>
      <p:ext uri="{BB962C8B-B14F-4D97-AF65-F5344CB8AC3E}">
        <p14:creationId xmlns:p14="http://schemas.microsoft.com/office/powerpoint/2010/main" val="3378568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300835"/>
            <a:ext cx="8229600" cy="1143000"/>
          </a:xfrm>
        </p:spPr>
        <p:txBody>
          <a:bodyPr>
            <a:normAutofit fontScale="90000"/>
          </a:bodyPr>
          <a:lstStyle/>
          <a:p>
            <a:pPr marL="803275" indent="-803275"/>
            <a:r>
              <a:rPr lang="id-ID" b="1" dirty="0" smtClean="0">
                <a:solidFill>
                  <a:schemeClr val="tx1"/>
                </a:solidFill>
              </a:rPr>
              <a:t>VIII. SANKSI ADMINISTRATIF BANGUNAN </a:t>
            </a:r>
            <a:r>
              <a:rPr lang="id-ID" b="1" dirty="0">
                <a:solidFill>
                  <a:schemeClr val="tx1"/>
                </a:solidFill>
              </a:rPr>
              <a:t>GEDUNG</a:t>
            </a:r>
            <a:endParaRPr lang="en-US" b="1" dirty="0">
              <a:solidFill>
                <a:schemeClr val="tx1"/>
              </a:solidFill>
            </a:endParaRPr>
          </a:p>
        </p:txBody>
      </p:sp>
      <p:sp>
        <p:nvSpPr>
          <p:cNvPr id="2" name="Content Placeholder 1"/>
          <p:cNvSpPr>
            <a:spLocks noGrp="1"/>
          </p:cNvSpPr>
          <p:nvPr>
            <p:ph idx="1"/>
          </p:nvPr>
        </p:nvSpPr>
        <p:spPr>
          <a:xfrm>
            <a:off x="457200" y="1443835"/>
            <a:ext cx="8229600" cy="4886560"/>
          </a:xfrm>
        </p:spPr>
        <p:txBody>
          <a:bodyPr>
            <a:normAutofit lnSpcReduction="10000"/>
          </a:bodyPr>
          <a:lstStyle/>
          <a:p>
            <a:pPr marL="803275" lvl="0" indent="0" fontAlgn="base">
              <a:buNone/>
              <a:tabLst>
                <a:tab pos="1339850" algn="l"/>
              </a:tabLst>
            </a:pPr>
            <a:r>
              <a:rPr lang="id-ID" sz="2000" b="1" dirty="0">
                <a:solidFill>
                  <a:schemeClr val="tx1"/>
                </a:solidFill>
              </a:rPr>
              <a:t>Pemilik dan/atau Pengguna Bangunan Gedung yang </a:t>
            </a:r>
            <a:r>
              <a:rPr lang="en-US" sz="2000" b="1" dirty="0" err="1">
                <a:solidFill>
                  <a:schemeClr val="tx1"/>
                </a:solidFill>
              </a:rPr>
              <a:t>melanggar</a:t>
            </a:r>
            <a:r>
              <a:rPr lang="en-US" sz="2000" b="1" dirty="0">
                <a:solidFill>
                  <a:schemeClr val="tx1"/>
                </a:solidFill>
              </a:rPr>
              <a:t> </a:t>
            </a:r>
            <a:r>
              <a:rPr lang="en-US" sz="2000" b="1" dirty="0" err="1">
                <a:solidFill>
                  <a:schemeClr val="tx1"/>
                </a:solidFill>
              </a:rPr>
              <a:t>ketentuan</a:t>
            </a:r>
            <a:r>
              <a:rPr lang="en-US" sz="2000" b="1" dirty="0">
                <a:solidFill>
                  <a:schemeClr val="tx1"/>
                </a:solidFill>
              </a:rPr>
              <a:t> </a:t>
            </a:r>
            <a:r>
              <a:rPr lang="en-US" sz="2000" b="1" dirty="0" err="1">
                <a:solidFill>
                  <a:schemeClr val="tx1"/>
                </a:solidFill>
              </a:rPr>
              <a:t>Peraturan</a:t>
            </a:r>
            <a:r>
              <a:rPr lang="en-US" sz="2000" b="1" dirty="0">
                <a:solidFill>
                  <a:schemeClr val="tx1"/>
                </a:solidFill>
              </a:rPr>
              <a:t> Daerah </a:t>
            </a:r>
            <a:r>
              <a:rPr lang="en-US" sz="2000" b="1" dirty="0" err="1">
                <a:solidFill>
                  <a:schemeClr val="tx1"/>
                </a:solidFill>
              </a:rPr>
              <a:t>ini</a:t>
            </a:r>
            <a:r>
              <a:rPr lang="en-US" sz="2000" b="1" dirty="0">
                <a:solidFill>
                  <a:schemeClr val="tx1"/>
                </a:solidFill>
              </a:rPr>
              <a:t> </a:t>
            </a:r>
            <a:r>
              <a:rPr lang="en-US" sz="2000" b="1" dirty="0" err="1">
                <a:solidFill>
                  <a:schemeClr val="tx1"/>
                </a:solidFill>
              </a:rPr>
              <a:t>dikenakan</a:t>
            </a:r>
            <a:r>
              <a:rPr lang="en-US" sz="2000" b="1" dirty="0">
                <a:solidFill>
                  <a:schemeClr val="tx1"/>
                </a:solidFill>
              </a:rPr>
              <a:t> s</a:t>
            </a:r>
            <a:r>
              <a:rPr lang="id-ID" sz="2000" b="1" dirty="0">
                <a:solidFill>
                  <a:schemeClr val="tx1"/>
                </a:solidFill>
              </a:rPr>
              <a:t>anksi administra</a:t>
            </a:r>
            <a:r>
              <a:rPr lang="en-US" sz="2000" b="1" dirty="0" err="1">
                <a:solidFill>
                  <a:schemeClr val="tx1"/>
                </a:solidFill>
              </a:rPr>
              <a:t>tif</a:t>
            </a:r>
            <a:r>
              <a:rPr lang="en-US" sz="2000" b="1" dirty="0">
                <a:solidFill>
                  <a:schemeClr val="tx1"/>
                </a:solidFill>
              </a:rPr>
              <a:t>,</a:t>
            </a:r>
            <a:r>
              <a:rPr lang="id-ID" sz="2000" b="1" dirty="0">
                <a:solidFill>
                  <a:schemeClr val="tx1"/>
                </a:solidFill>
              </a:rPr>
              <a:t> berupa</a:t>
            </a:r>
          </a:p>
          <a:p>
            <a:pPr marL="1339850" lvl="0" indent="-536575" fontAlgn="base">
              <a:buFont typeface="+mj-lt"/>
              <a:buAutoNum type="arabicPeriod"/>
              <a:tabLst>
                <a:tab pos="1339850" algn="l"/>
              </a:tabLst>
            </a:pPr>
            <a:r>
              <a:rPr lang="en-US" sz="2000" b="1" dirty="0" err="1" smtClean="0">
                <a:solidFill>
                  <a:schemeClr val="tx1"/>
                </a:solidFill>
              </a:rPr>
              <a:t>peringatan</a:t>
            </a:r>
            <a:r>
              <a:rPr lang="en-US" sz="2000" b="1" dirty="0" smtClean="0">
                <a:solidFill>
                  <a:schemeClr val="tx1"/>
                </a:solidFill>
              </a:rPr>
              <a:t> </a:t>
            </a:r>
            <a:r>
              <a:rPr lang="en-US" sz="2000" b="1" dirty="0" err="1">
                <a:solidFill>
                  <a:schemeClr val="tx1"/>
                </a:solidFill>
              </a:rPr>
              <a:t>tertulis</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pembatasan</a:t>
            </a:r>
            <a:r>
              <a:rPr lang="en-US" sz="2000" b="1" dirty="0">
                <a:solidFill>
                  <a:schemeClr val="tx1"/>
                </a:solidFill>
              </a:rPr>
              <a:t> </a:t>
            </a:r>
            <a:r>
              <a:rPr lang="en-US" sz="2000" b="1" dirty="0" err="1">
                <a:solidFill>
                  <a:schemeClr val="tx1"/>
                </a:solidFill>
              </a:rPr>
              <a:t>kegiatan</a:t>
            </a:r>
            <a:r>
              <a:rPr lang="en-US" sz="2000" b="1" dirty="0">
                <a:solidFill>
                  <a:schemeClr val="tx1"/>
                </a:solidFill>
              </a:rPr>
              <a:t> </a:t>
            </a:r>
            <a:r>
              <a:rPr lang="en-US" sz="2000" b="1" dirty="0" err="1">
                <a:solidFill>
                  <a:schemeClr val="tx1"/>
                </a:solidFill>
              </a:rPr>
              <a:t>pembangunan</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penghentian</a:t>
            </a:r>
            <a:r>
              <a:rPr lang="en-US" sz="2000" b="1" dirty="0">
                <a:solidFill>
                  <a:schemeClr val="tx1"/>
                </a:solidFill>
              </a:rPr>
              <a:t> </a:t>
            </a:r>
            <a:r>
              <a:rPr lang="en-US" sz="2000" b="1" dirty="0" err="1">
                <a:solidFill>
                  <a:schemeClr val="tx1"/>
                </a:solidFill>
              </a:rPr>
              <a:t>sementara</a:t>
            </a:r>
            <a:r>
              <a:rPr lang="en-US" sz="2000" b="1" dirty="0">
                <a:solidFill>
                  <a:schemeClr val="tx1"/>
                </a:solidFill>
              </a:rPr>
              <a:t> </a:t>
            </a:r>
            <a:r>
              <a:rPr lang="en-US" sz="2000" b="1" dirty="0" err="1">
                <a:solidFill>
                  <a:schemeClr val="tx1"/>
                </a:solidFill>
              </a:rPr>
              <a:t>atau</a:t>
            </a:r>
            <a:r>
              <a:rPr lang="en-US" sz="2000" b="1" dirty="0">
                <a:solidFill>
                  <a:schemeClr val="tx1"/>
                </a:solidFill>
              </a:rPr>
              <a:t> </a:t>
            </a:r>
            <a:r>
              <a:rPr lang="en-US" sz="2000" b="1" dirty="0" err="1">
                <a:solidFill>
                  <a:schemeClr val="tx1"/>
                </a:solidFill>
              </a:rPr>
              <a:t>tetap</a:t>
            </a:r>
            <a:r>
              <a:rPr lang="en-US" sz="2000" b="1" dirty="0">
                <a:solidFill>
                  <a:schemeClr val="tx1"/>
                </a:solidFill>
              </a:rPr>
              <a:t> </a:t>
            </a:r>
            <a:r>
              <a:rPr lang="en-US" sz="2000" b="1" dirty="0" err="1">
                <a:solidFill>
                  <a:schemeClr val="tx1"/>
                </a:solidFill>
              </a:rPr>
              <a:t>pada</a:t>
            </a:r>
            <a:r>
              <a:rPr lang="en-US" sz="2000" b="1" dirty="0">
                <a:solidFill>
                  <a:schemeClr val="tx1"/>
                </a:solidFill>
              </a:rPr>
              <a:t> </a:t>
            </a:r>
            <a:r>
              <a:rPr lang="en-US" sz="2000" b="1" dirty="0" err="1">
                <a:solidFill>
                  <a:schemeClr val="tx1"/>
                </a:solidFill>
              </a:rPr>
              <a:t>pekerjaan</a:t>
            </a:r>
            <a:r>
              <a:rPr lang="en-US" sz="2000" b="1" dirty="0">
                <a:solidFill>
                  <a:schemeClr val="tx1"/>
                </a:solidFill>
              </a:rPr>
              <a:t> </a:t>
            </a:r>
            <a:r>
              <a:rPr lang="en-US" sz="2000" b="1" dirty="0" err="1">
                <a:solidFill>
                  <a:schemeClr val="tx1"/>
                </a:solidFill>
              </a:rPr>
              <a:t>pelaksanaan</a:t>
            </a:r>
            <a:r>
              <a:rPr lang="en-US" sz="2000" b="1" dirty="0">
                <a:solidFill>
                  <a:schemeClr val="tx1"/>
                </a:solidFill>
              </a:rPr>
              <a:t> </a:t>
            </a:r>
            <a:r>
              <a:rPr lang="en-US" sz="2000" b="1" dirty="0" err="1">
                <a:solidFill>
                  <a:schemeClr val="tx1"/>
                </a:solidFill>
              </a:rPr>
              <a:t>pembangunan</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penghentian</a:t>
            </a:r>
            <a:r>
              <a:rPr lang="en-US" sz="2000" b="1" dirty="0">
                <a:solidFill>
                  <a:schemeClr val="tx1"/>
                </a:solidFill>
              </a:rPr>
              <a:t> </a:t>
            </a:r>
            <a:r>
              <a:rPr lang="en-US" sz="2000" b="1" dirty="0" err="1">
                <a:solidFill>
                  <a:schemeClr val="tx1"/>
                </a:solidFill>
              </a:rPr>
              <a:t>sementara</a:t>
            </a:r>
            <a:r>
              <a:rPr lang="en-US" sz="2000" b="1" dirty="0">
                <a:solidFill>
                  <a:schemeClr val="tx1"/>
                </a:solidFill>
              </a:rPr>
              <a:t> </a:t>
            </a:r>
            <a:r>
              <a:rPr lang="en-US" sz="2000" b="1" dirty="0" err="1">
                <a:solidFill>
                  <a:schemeClr val="tx1"/>
                </a:solidFill>
              </a:rPr>
              <a:t>atau</a:t>
            </a:r>
            <a:r>
              <a:rPr lang="en-US" sz="2000" b="1" dirty="0">
                <a:solidFill>
                  <a:schemeClr val="tx1"/>
                </a:solidFill>
              </a:rPr>
              <a:t> </a:t>
            </a:r>
            <a:r>
              <a:rPr lang="en-US" sz="2000" b="1" dirty="0" err="1">
                <a:solidFill>
                  <a:schemeClr val="tx1"/>
                </a:solidFill>
              </a:rPr>
              <a:t>tetap</a:t>
            </a:r>
            <a:r>
              <a:rPr lang="en-US" sz="2000" b="1" dirty="0">
                <a:solidFill>
                  <a:schemeClr val="tx1"/>
                </a:solidFill>
              </a:rPr>
              <a:t> </a:t>
            </a:r>
            <a:r>
              <a:rPr lang="en-US" sz="2000" b="1" dirty="0" err="1">
                <a:solidFill>
                  <a:schemeClr val="tx1"/>
                </a:solidFill>
              </a:rPr>
              <a:t>pada</a:t>
            </a:r>
            <a:r>
              <a:rPr lang="en-US" sz="2000" b="1" dirty="0">
                <a:solidFill>
                  <a:schemeClr val="tx1"/>
                </a:solidFill>
              </a:rPr>
              <a:t> </a:t>
            </a:r>
            <a:r>
              <a:rPr lang="en-US" sz="2000" b="1" dirty="0" err="1">
                <a:solidFill>
                  <a:schemeClr val="tx1"/>
                </a:solidFill>
              </a:rPr>
              <a:t>Pemanfaatan</a:t>
            </a:r>
            <a:r>
              <a:rPr lang="en-US" sz="2000" b="1" dirty="0">
                <a:solidFill>
                  <a:schemeClr val="tx1"/>
                </a:solidFill>
              </a:rPr>
              <a:t> </a:t>
            </a:r>
            <a:r>
              <a:rPr lang="en-US" sz="2000" b="1" dirty="0" err="1">
                <a:solidFill>
                  <a:schemeClr val="tx1"/>
                </a:solidFill>
              </a:rPr>
              <a:t>Bangunan</a:t>
            </a:r>
            <a:r>
              <a:rPr lang="en-US" sz="2000" b="1" dirty="0">
                <a:solidFill>
                  <a:schemeClr val="tx1"/>
                </a:solidFill>
              </a:rPr>
              <a:t> </a:t>
            </a:r>
            <a:r>
              <a:rPr lang="en-US" sz="2000" b="1" dirty="0" err="1">
                <a:solidFill>
                  <a:schemeClr val="tx1"/>
                </a:solidFill>
              </a:rPr>
              <a:t>Gedung</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pembekuan</a:t>
            </a:r>
            <a:r>
              <a:rPr lang="en-US" sz="2000" b="1" dirty="0">
                <a:solidFill>
                  <a:schemeClr val="tx1"/>
                </a:solidFill>
              </a:rPr>
              <a:t> IMB </a:t>
            </a:r>
            <a:r>
              <a:rPr lang="en-US" sz="2000" b="1" dirty="0" err="1">
                <a:solidFill>
                  <a:schemeClr val="tx1"/>
                </a:solidFill>
              </a:rPr>
              <a:t>gedung</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pencabutan</a:t>
            </a:r>
            <a:r>
              <a:rPr lang="en-US" sz="2000" b="1" dirty="0">
                <a:solidFill>
                  <a:schemeClr val="tx1"/>
                </a:solidFill>
              </a:rPr>
              <a:t> IMB </a:t>
            </a:r>
            <a:r>
              <a:rPr lang="en-US" sz="2000" b="1" dirty="0" err="1">
                <a:solidFill>
                  <a:schemeClr val="tx1"/>
                </a:solidFill>
              </a:rPr>
              <a:t>gedung</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pembekuan</a:t>
            </a:r>
            <a:r>
              <a:rPr lang="en-US" sz="2000" b="1" dirty="0">
                <a:solidFill>
                  <a:schemeClr val="tx1"/>
                </a:solidFill>
              </a:rPr>
              <a:t> SLF </a:t>
            </a:r>
            <a:r>
              <a:rPr lang="en-US" sz="2000" b="1" dirty="0" err="1">
                <a:solidFill>
                  <a:schemeClr val="tx1"/>
                </a:solidFill>
              </a:rPr>
              <a:t>Bangunan</a:t>
            </a:r>
            <a:r>
              <a:rPr lang="en-US" sz="2000" b="1" dirty="0">
                <a:solidFill>
                  <a:schemeClr val="tx1"/>
                </a:solidFill>
              </a:rPr>
              <a:t> </a:t>
            </a:r>
            <a:r>
              <a:rPr lang="en-US" sz="2000" b="1" dirty="0" err="1">
                <a:solidFill>
                  <a:schemeClr val="tx1"/>
                </a:solidFill>
              </a:rPr>
              <a:t>Gedung</a:t>
            </a:r>
            <a:r>
              <a:rPr lang="en-US" sz="2000" b="1" dirty="0">
                <a:solidFill>
                  <a:schemeClr val="tx1"/>
                </a:solidFill>
              </a:rPr>
              <a:t>; </a:t>
            </a:r>
            <a:endParaRPr lang="id-ID" sz="2000" b="1" dirty="0">
              <a:solidFill>
                <a:schemeClr val="tx1"/>
              </a:solidFill>
            </a:endParaRPr>
          </a:p>
          <a:p>
            <a:pPr marL="1339850" lvl="0" indent="-536575" fontAlgn="base">
              <a:buFont typeface="+mj-lt"/>
              <a:buAutoNum type="arabicPeriod"/>
              <a:tabLst>
                <a:tab pos="1339850" algn="l"/>
              </a:tabLst>
            </a:pPr>
            <a:r>
              <a:rPr lang="en-US" sz="2000" b="1" dirty="0" err="1">
                <a:solidFill>
                  <a:schemeClr val="tx1"/>
                </a:solidFill>
              </a:rPr>
              <a:t>pencabutan</a:t>
            </a:r>
            <a:r>
              <a:rPr lang="en-US" sz="2000" b="1" dirty="0">
                <a:solidFill>
                  <a:schemeClr val="tx1"/>
                </a:solidFill>
              </a:rPr>
              <a:t> SLF </a:t>
            </a:r>
            <a:r>
              <a:rPr lang="en-US" sz="2000" b="1" dirty="0" err="1">
                <a:solidFill>
                  <a:schemeClr val="tx1"/>
                </a:solidFill>
              </a:rPr>
              <a:t>Bangunan</a:t>
            </a:r>
            <a:r>
              <a:rPr lang="en-US" sz="2000" b="1" dirty="0">
                <a:solidFill>
                  <a:schemeClr val="tx1"/>
                </a:solidFill>
              </a:rPr>
              <a:t> </a:t>
            </a:r>
            <a:r>
              <a:rPr lang="en-US" sz="2000" b="1" dirty="0" err="1">
                <a:solidFill>
                  <a:schemeClr val="tx1"/>
                </a:solidFill>
              </a:rPr>
              <a:t>Gedung</a:t>
            </a:r>
            <a:r>
              <a:rPr lang="en-US" sz="2000" b="1" dirty="0">
                <a:solidFill>
                  <a:schemeClr val="tx1"/>
                </a:solidFill>
              </a:rPr>
              <a:t>; </a:t>
            </a:r>
            <a:r>
              <a:rPr lang="en-US" sz="2000" b="1" dirty="0" err="1">
                <a:solidFill>
                  <a:schemeClr val="tx1"/>
                </a:solidFill>
              </a:rPr>
              <a:t>atau</a:t>
            </a:r>
            <a:r>
              <a:rPr lang="en-US" sz="2000" b="1" dirty="0">
                <a:solidFill>
                  <a:schemeClr val="tx1"/>
                </a:solidFill>
              </a:rPr>
              <a:t> </a:t>
            </a:r>
            <a:endParaRPr lang="id-ID" sz="2000" b="1" dirty="0">
              <a:solidFill>
                <a:schemeClr val="tx1"/>
              </a:solidFill>
            </a:endParaRPr>
          </a:p>
          <a:p>
            <a:pPr marL="1339850" indent="-536575">
              <a:buFont typeface="+mj-lt"/>
              <a:buAutoNum type="arabicPeriod"/>
              <a:tabLst>
                <a:tab pos="1339850" algn="l"/>
              </a:tabLst>
            </a:pPr>
            <a:r>
              <a:rPr lang="en-US" sz="2000" b="1" dirty="0" err="1">
                <a:solidFill>
                  <a:schemeClr val="tx1"/>
                </a:solidFill>
              </a:rPr>
              <a:t>perintah</a:t>
            </a:r>
            <a:r>
              <a:rPr lang="en-US" sz="2000" b="1" dirty="0">
                <a:solidFill>
                  <a:schemeClr val="tx1"/>
                </a:solidFill>
              </a:rPr>
              <a:t> </a:t>
            </a:r>
            <a:r>
              <a:rPr lang="en-US" sz="2000" b="1" dirty="0" err="1">
                <a:solidFill>
                  <a:schemeClr val="tx1"/>
                </a:solidFill>
              </a:rPr>
              <a:t>pembongkaran</a:t>
            </a:r>
            <a:r>
              <a:rPr lang="en-US" sz="2000" b="1" dirty="0">
                <a:solidFill>
                  <a:schemeClr val="tx1"/>
                </a:solidFill>
              </a:rPr>
              <a:t> </a:t>
            </a:r>
            <a:r>
              <a:rPr lang="en-US" sz="2000" b="1" dirty="0" err="1">
                <a:solidFill>
                  <a:schemeClr val="tx1"/>
                </a:solidFill>
              </a:rPr>
              <a:t>Bangunan</a:t>
            </a:r>
            <a:r>
              <a:rPr lang="en-US" sz="2000" b="1" dirty="0">
                <a:solidFill>
                  <a:schemeClr val="tx1"/>
                </a:solidFill>
              </a:rPr>
              <a:t> </a:t>
            </a:r>
            <a:r>
              <a:rPr lang="en-US" sz="2000" b="1" dirty="0" err="1">
                <a:solidFill>
                  <a:schemeClr val="tx1"/>
                </a:solidFill>
              </a:rPr>
              <a:t>Gedung</a:t>
            </a:r>
            <a:endParaRPr lang="id-ID" sz="2000" b="1" dirty="0">
              <a:solidFill>
                <a:schemeClr val="tx1"/>
              </a:solidFill>
            </a:endParaRPr>
          </a:p>
        </p:txBody>
      </p:sp>
    </p:spTree>
    <p:extLst>
      <p:ext uri="{BB962C8B-B14F-4D97-AF65-F5344CB8AC3E}">
        <p14:creationId xmlns:p14="http://schemas.microsoft.com/office/powerpoint/2010/main" val="2730070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300835"/>
            <a:ext cx="8229600" cy="1143000"/>
          </a:xfrm>
        </p:spPr>
        <p:txBody>
          <a:bodyPr>
            <a:normAutofit fontScale="90000"/>
          </a:bodyPr>
          <a:lstStyle/>
          <a:p>
            <a:pPr marL="803275" indent="-803275"/>
            <a:r>
              <a:rPr lang="id-ID" b="1" dirty="0" smtClean="0">
                <a:solidFill>
                  <a:schemeClr val="tx1"/>
                </a:solidFill>
              </a:rPr>
              <a:t>IX. KETENTUAN PIDANA BANGUNAN </a:t>
            </a:r>
            <a:r>
              <a:rPr lang="id-ID" b="1" dirty="0">
                <a:solidFill>
                  <a:schemeClr val="tx1"/>
                </a:solidFill>
              </a:rPr>
              <a:t>GEDUNG</a:t>
            </a:r>
            <a:endParaRPr lang="en-US" b="1" dirty="0">
              <a:solidFill>
                <a:schemeClr val="tx1"/>
              </a:solidFill>
            </a:endParaRPr>
          </a:p>
        </p:txBody>
      </p:sp>
      <p:sp>
        <p:nvSpPr>
          <p:cNvPr id="2" name="Content Placeholder 1"/>
          <p:cNvSpPr>
            <a:spLocks noGrp="1"/>
          </p:cNvSpPr>
          <p:nvPr>
            <p:ph idx="1"/>
          </p:nvPr>
        </p:nvSpPr>
        <p:spPr/>
        <p:txBody>
          <a:bodyPr/>
          <a:lstStyle/>
          <a:p>
            <a:pPr marL="536575" indent="0" algn="just">
              <a:buNone/>
            </a:pPr>
            <a:r>
              <a:rPr lang="id-ID" b="1" dirty="0">
                <a:solidFill>
                  <a:schemeClr val="tx1"/>
                </a:solidFill>
              </a:rPr>
              <a:t>Setiap pemilik dan/atau Pengguna Bangunan Gedung yang tidak memenuhi ketentuan dalam </a:t>
            </a:r>
            <a:r>
              <a:rPr lang="en-US" b="1" dirty="0">
                <a:solidFill>
                  <a:schemeClr val="tx1"/>
                </a:solidFill>
              </a:rPr>
              <a:t>P</a:t>
            </a:r>
            <a:r>
              <a:rPr lang="id-ID" b="1" dirty="0">
                <a:solidFill>
                  <a:schemeClr val="tx1"/>
                </a:solidFill>
              </a:rPr>
              <a:t>eraturan </a:t>
            </a:r>
            <a:r>
              <a:rPr lang="en-US" b="1" dirty="0">
                <a:solidFill>
                  <a:schemeClr val="tx1"/>
                </a:solidFill>
              </a:rPr>
              <a:t>D</a:t>
            </a:r>
            <a:r>
              <a:rPr lang="id-ID" b="1" dirty="0">
                <a:solidFill>
                  <a:schemeClr val="tx1"/>
                </a:solidFill>
              </a:rPr>
              <a:t>aerah ini diancam dengan pidana </a:t>
            </a:r>
            <a:r>
              <a:rPr lang="en-US" b="1" dirty="0" err="1">
                <a:solidFill>
                  <a:schemeClr val="tx1"/>
                </a:solidFill>
              </a:rPr>
              <a:t>kurungan</a:t>
            </a:r>
            <a:r>
              <a:rPr lang="en-US" b="1" dirty="0">
                <a:solidFill>
                  <a:schemeClr val="tx1"/>
                </a:solidFill>
              </a:rPr>
              <a:t> </a:t>
            </a:r>
            <a:r>
              <a:rPr lang="id-ID" b="1" dirty="0">
                <a:solidFill>
                  <a:schemeClr val="tx1"/>
                </a:solidFill>
              </a:rPr>
              <a:t>paling lama </a:t>
            </a:r>
            <a:r>
              <a:rPr lang="en-US" b="1" dirty="0">
                <a:solidFill>
                  <a:schemeClr val="tx1"/>
                </a:solidFill>
              </a:rPr>
              <a:t>6</a:t>
            </a:r>
            <a:r>
              <a:rPr lang="id-ID" b="1" dirty="0">
                <a:solidFill>
                  <a:schemeClr val="tx1"/>
                </a:solidFill>
              </a:rPr>
              <a:t> (</a:t>
            </a:r>
            <a:r>
              <a:rPr lang="en-US" b="1" dirty="0" err="1">
                <a:solidFill>
                  <a:schemeClr val="tx1"/>
                </a:solidFill>
              </a:rPr>
              <a:t>enam</a:t>
            </a:r>
            <a:r>
              <a:rPr lang="id-ID" b="1" dirty="0">
                <a:solidFill>
                  <a:schemeClr val="tx1"/>
                </a:solidFill>
              </a:rPr>
              <a:t>) </a:t>
            </a:r>
            <a:r>
              <a:rPr lang="en-US" b="1" dirty="0" err="1">
                <a:solidFill>
                  <a:schemeClr val="tx1"/>
                </a:solidFill>
              </a:rPr>
              <a:t>bulan</a:t>
            </a:r>
            <a:r>
              <a:rPr lang="en-US" b="1" dirty="0">
                <a:solidFill>
                  <a:schemeClr val="tx1"/>
                </a:solidFill>
              </a:rPr>
              <a:t> </a:t>
            </a:r>
            <a:r>
              <a:rPr lang="en-US" b="1" dirty="0" err="1">
                <a:solidFill>
                  <a:schemeClr val="tx1"/>
                </a:solidFill>
              </a:rPr>
              <a:t>atau</a:t>
            </a:r>
            <a:r>
              <a:rPr lang="en-US" b="1" dirty="0">
                <a:solidFill>
                  <a:schemeClr val="tx1"/>
                </a:solidFill>
              </a:rPr>
              <a:t> </a:t>
            </a:r>
            <a:r>
              <a:rPr lang="id-ID" b="1" dirty="0">
                <a:solidFill>
                  <a:schemeClr val="tx1"/>
                </a:solidFill>
              </a:rPr>
              <a:t>denda paling banyak </a:t>
            </a:r>
            <a:r>
              <a:rPr lang="en-US" b="1" dirty="0" err="1">
                <a:solidFill>
                  <a:schemeClr val="tx1"/>
                </a:solidFill>
              </a:rPr>
              <a:t>Rp</a:t>
            </a:r>
            <a:r>
              <a:rPr lang="en-US" b="1" dirty="0">
                <a:solidFill>
                  <a:schemeClr val="tx1"/>
                </a:solidFill>
              </a:rPr>
              <a:t>. 50.000.000,00 </a:t>
            </a:r>
            <a:r>
              <a:rPr lang="id-ID" b="1" dirty="0">
                <a:solidFill>
                  <a:schemeClr val="tx1"/>
                </a:solidFill>
              </a:rPr>
              <a:t>(</a:t>
            </a:r>
            <a:r>
              <a:rPr lang="en-US" b="1" dirty="0">
                <a:solidFill>
                  <a:schemeClr val="tx1"/>
                </a:solidFill>
              </a:rPr>
              <a:t>lima </a:t>
            </a:r>
            <a:r>
              <a:rPr lang="en-US" b="1" dirty="0" err="1">
                <a:solidFill>
                  <a:schemeClr val="tx1"/>
                </a:solidFill>
              </a:rPr>
              <a:t>puluh</a:t>
            </a:r>
            <a:r>
              <a:rPr lang="en-US" b="1" dirty="0">
                <a:solidFill>
                  <a:schemeClr val="tx1"/>
                </a:solidFill>
              </a:rPr>
              <a:t> </a:t>
            </a:r>
            <a:r>
              <a:rPr lang="en-US" b="1" dirty="0" err="1">
                <a:solidFill>
                  <a:schemeClr val="tx1"/>
                </a:solidFill>
              </a:rPr>
              <a:t>juta</a:t>
            </a:r>
            <a:r>
              <a:rPr lang="en-US" b="1" dirty="0">
                <a:solidFill>
                  <a:schemeClr val="tx1"/>
                </a:solidFill>
              </a:rPr>
              <a:t> rupiah</a:t>
            </a:r>
            <a:r>
              <a:rPr lang="id-ID" b="1" dirty="0">
                <a:solidFill>
                  <a:schemeClr val="tx1"/>
                </a:solidFill>
              </a:rPr>
              <a:t>).</a:t>
            </a:r>
          </a:p>
        </p:txBody>
      </p:sp>
    </p:spTree>
    <p:extLst>
      <p:ext uri="{BB962C8B-B14F-4D97-AF65-F5344CB8AC3E}">
        <p14:creationId xmlns:p14="http://schemas.microsoft.com/office/powerpoint/2010/main" val="4145067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buNone/>
            </a:pPr>
            <a:r>
              <a:rPr lang="id-ID" sz="8800" b="1" dirty="0" smtClean="0"/>
              <a:t>TERIMA KASIH</a:t>
            </a:r>
            <a:endParaRPr lang="id-ID" sz="8800" b="1" dirty="0"/>
          </a:p>
        </p:txBody>
      </p:sp>
    </p:spTree>
    <p:extLst>
      <p:ext uri="{BB962C8B-B14F-4D97-AF65-F5344CB8AC3E}">
        <p14:creationId xmlns:p14="http://schemas.microsoft.com/office/powerpoint/2010/main" val="29068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solidFill>
                  <a:schemeClr val="tx1"/>
                </a:solidFill>
              </a:rPr>
              <a:t>I. DASAR HUKUM DAN TUJUAN</a:t>
            </a:r>
            <a:endParaRPr lang="en-US" b="1" dirty="0">
              <a:solidFill>
                <a:schemeClr val="tx1"/>
              </a:solidFill>
            </a:endParaRPr>
          </a:p>
        </p:txBody>
      </p:sp>
      <p:sp>
        <p:nvSpPr>
          <p:cNvPr id="3" name="Content Placeholder 2"/>
          <p:cNvSpPr>
            <a:spLocks noGrp="1"/>
          </p:cNvSpPr>
          <p:nvPr>
            <p:ph idx="1"/>
          </p:nvPr>
        </p:nvSpPr>
        <p:spPr>
          <a:xfrm>
            <a:off x="457200" y="1443835"/>
            <a:ext cx="8229600" cy="4428445"/>
          </a:xfrm>
        </p:spPr>
        <p:txBody>
          <a:bodyPr>
            <a:noAutofit/>
          </a:bodyPr>
          <a:lstStyle/>
          <a:p>
            <a:pPr marL="0" indent="0">
              <a:buNone/>
            </a:pPr>
            <a:r>
              <a:rPr lang="id-ID" sz="2400" b="1" dirty="0" smtClean="0">
                <a:solidFill>
                  <a:schemeClr val="tx1"/>
                </a:solidFill>
              </a:rPr>
              <a:t>A. DASAR HUKUM</a:t>
            </a:r>
          </a:p>
          <a:p>
            <a:pPr marL="361950" indent="0">
              <a:buNone/>
            </a:pPr>
            <a:r>
              <a:rPr lang="en-US" sz="2400" b="1" dirty="0" err="1">
                <a:solidFill>
                  <a:schemeClr val="tx1"/>
                </a:solidFill>
              </a:rPr>
              <a:t>Peraturan</a:t>
            </a:r>
            <a:r>
              <a:rPr lang="en-US" sz="2400" b="1" dirty="0">
                <a:solidFill>
                  <a:schemeClr val="tx1"/>
                </a:solidFill>
              </a:rPr>
              <a:t> Daerah </a:t>
            </a:r>
            <a:r>
              <a:rPr lang="en-US" sz="2400" b="1" dirty="0" err="1">
                <a:solidFill>
                  <a:schemeClr val="tx1"/>
                </a:solidFill>
              </a:rPr>
              <a:t>ini</a:t>
            </a:r>
            <a:r>
              <a:rPr lang="en-US" sz="2400" b="1" dirty="0">
                <a:solidFill>
                  <a:schemeClr val="tx1"/>
                </a:solidFill>
              </a:rPr>
              <a:t> </a:t>
            </a:r>
            <a:r>
              <a:rPr lang="en-US" sz="2400" b="1" dirty="0" err="1">
                <a:solidFill>
                  <a:schemeClr val="tx1"/>
                </a:solidFill>
              </a:rPr>
              <a:t>dimaksudkan</a:t>
            </a:r>
            <a:r>
              <a:rPr lang="en-US" sz="2400" b="1" dirty="0">
                <a:solidFill>
                  <a:schemeClr val="tx1"/>
                </a:solidFill>
              </a:rPr>
              <a:t> </a:t>
            </a:r>
            <a:r>
              <a:rPr lang="en-US" sz="2400" b="1" dirty="0" err="1">
                <a:solidFill>
                  <a:schemeClr val="tx1"/>
                </a:solidFill>
              </a:rPr>
              <a:t>sebagai</a:t>
            </a:r>
            <a:r>
              <a:rPr lang="en-US" sz="2400" b="1" dirty="0">
                <a:solidFill>
                  <a:schemeClr val="tx1"/>
                </a:solidFill>
              </a:rPr>
              <a:t> </a:t>
            </a:r>
            <a:r>
              <a:rPr lang="en-US" sz="2400" b="1" dirty="0" err="1">
                <a:solidFill>
                  <a:schemeClr val="tx1"/>
                </a:solidFill>
              </a:rPr>
              <a:t>pengaturan</a:t>
            </a:r>
            <a:r>
              <a:rPr lang="en-US" sz="2400" b="1" dirty="0">
                <a:solidFill>
                  <a:schemeClr val="tx1"/>
                </a:solidFill>
              </a:rPr>
              <a:t> </a:t>
            </a:r>
            <a:r>
              <a:rPr lang="en-US" sz="2400" b="1" dirty="0" err="1">
                <a:solidFill>
                  <a:schemeClr val="tx1"/>
                </a:solidFill>
              </a:rPr>
              <a:t>lebih</a:t>
            </a:r>
            <a:r>
              <a:rPr lang="en-US" sz="2400" b="1" dirty="0">
                <a:solidFill>
                  <a:schemeClr val="tx1"/>
                </a:solidFill>
              </a:rPr>
              <a:t> </a:t>
            </a:r>
            <a:r>
              <a:rPr lang="en-US" sz="2400" b="1" dirty="0" err="1">
                <a:solidFill>
                  <a:schemeClr val="tx1"/>
                </a:solidFill>
              </a:rPr>
              <a:t>lanjut</a:t>
            </a:r>
            <a:r>
              <a:rPr lang="en-US" sz="2400" b="1" dirty="0">
                <a:solidFill>
                  <a:schemeClr val="tx1"/>
                </a:solidFill>
              </a:rPr>
              <a:t> </a:t>
            </a:r>
            <a:r>
              <a:rPr lang="en-US" sz="2400" b="1" dirty="0" err="1">
                <a:solidFill>
                  <a:schemeClr val="tx1"/>
                </a:solidFill>
              </a:rPr>
              <a:t>dari</a:t>
            </a:r>
            <a:r>
              <a:rPr lang="en-US" sz="2400" b="1" dirty="0">
                <a:solidFill>
                  <a:schemeClr val="tx1"/>
                </a:solidFill>
              </a:rPr>
              <a:t> </a:t>
            </a:r>
            <a:r>
              <a:rPr lang="en-US" sz="2400" b="1" dirty="0" err="1">
                <a:solidFill>
                  <a:schemeClr val="tx1"/>
                </a:solidFill>
              </a:rPr>
              <a:t>Undang-Undang</a:t>
            </a:r>
            <a:r>
              <a:rPr lang="en-US" sz="2400" b="1" dirty="0">
                <a:solidFill>
                  <a:schemeClr val="tx1"/>
                </a:solidFill>
              </a:rPr>
              <a:t> </a:t>
            </a:r>
            <a:r>
              <a:rPr lang="en-US" sz="2400" b="1" dirty="0" err="1">
                <a:solidFill>
                  <a:schemeClr val="tx1"/>
                </a:solidFill>
              </a:rPr>
              <a:t>Nomor</a:t>
            </a:r>
            <a:r>
              <a:rPr lang="en-US" sz="2400" b="1" dirty="0">
                <a:solidFill>
                  <a:schemeClr val="tx1"/>
                </a:solidFill>
              </a:rPr>
              <a:t> 28 </a:t>
            </a:r>
            <a:r>
              <a:rPr lang="en-US" sz="2400" b="1" dirty="0" err="1">
                <a:solidFill>
                  <a:schemeClr val="tx1"/>
                </a:solidFill>
              </a:rPr>
              <a:t>Tahun</a:t>
            </a:r>
            <a:r>
              <a:rPr lang="en-US" sz="2400" b="1" dirty="0">
                <a:solidFill>
                  <a:schemeClr val="tx1"/>
                </a:solidFill>
              </a:rPr>
              <a:t> 2002 </a:t>
            </a:r>
            <a:r>
              <a:rPr lang="en-US" sz="2400" b="1" dirty="0" err="1">
                <a:solidFill>
                  <a:schemeClr val="tx1"/>
                </a:solidFill>
              </a:rPr>
              <a:t>tentang</a:t>
            </a:r>
            <a:r>
              <a:rPr lang="en-US" sz="2400" b="1" dirty="0">
                <a:solidFill>
                  <a:schemeClr val="tx1"/>
                </a:solidFill>
              </a:rPr>
              <a:t> </a:t>
            </a:r>
            <a:r>
              <a:rPr lang="en-US" sz="2400" b="1" dirty="0" err="1">
                <a:solidFill>
                  <a:schemeClr val="tx1"/>
                </a:solidFill>
              </a:rPr>
              <a:t>Bangunan</a:t>
            </a:r>
            <a:r>
              <a:rPr lang="en-US" sz="2400" b="1" dirty="0">
                <a:solidFill>
                  <a:schemeClr val="tx1"/>
                </a:solidFill>
              </a:rPr>
              <a:t> </a:t>
            </a:r>
            <a:r>
              <a:rPr lang="en-US" sz="2400" b="1" dirty="0" err="1">
                <a:solidFill>
                  <a:schemeClr val="tx1"/>
                </a:solidFill>
              </a:rPr>
              <a:t>Gedung</a:t>
            </a:r>
            <a:r>
              <a:rPr lang="en-US" sz="2400" b="1" dirty="0">
                <a:solidFill>
                  <a:schemeClr val="tx1"/>
                </a:solidFill>
              </a:rPr>
              <a:t> </a:t>
            </a:r>
            <a:r>
              <a:rPr lang="en-US" sz="2400" b="1" dirty="0" err="1">
                <a:solidFill>
                  <a:schemeClr val="tx1"/>
                </a:solidFill>
              </a:rPr>
              <a:t>dan</a:t>
            </a:r>
            <a:r>
              <a:rPr lang="en-US" sz="2400" b="1" dirty="0">
                <a:solidFill>
                  <a:schemeClr val="tx1"/>
                </a:solidFill>
              </a:rPr>
              <a:t> </a:t>
            </a:r>
            <a:r>
              <a:rPr lang="en-US" sz="2400" b="1" dirty="0" err="1">
                <a:solidFill>
                  <a:schemeClr val="tx1"/>
                </a:solidFill>
              </a:rPr>
              <a:t>Peraturan</a:t>
            </a:r>
            <a:r>
              <a:rPr lang="en-US" sz="2400" b="1" dirty="0">
                <a:solidFill>
                  <a:schemeClr val="tx1"/>
                </a:solidFill>
              </a:rPr>
              <a:t> </a:t>
            </a:r>
            <a:r>
              <a:rPr lang="en-US" sz="2400" b="1" dirty="0" err="1">
                <a:solidFill>
                  <a:schemeClr val="tx1"/>
                </a:solidFill>
              </a:rPr>
              <a:t>Pemerintah</a:t>
            </a:r>
            <a:r>
              <a:rPr lang="en-US" sz="2400" b="1" dirty="0">
                <a:solidFill>
                  <a:schemeClr val="tx1"/>
                </a:solidFill>
              </a:rPr>
              <a:t> </a:t>
            </a:r>
            <a:r>
              <a:rPr lang="en-US" sz="2400" b="1" dirty="0" err="1">
                <a:solidFill>
                  <a:schemeClr val="tx1"/>
                </a:solidFill>
              </a:rPr>
              <a:t>Nomor</a:t>
            </a:r>
            <a:r>
              <a:rPr lang="en-US" sz="2400" b="1" dirty="0">
                <a:solidFill>
                  <a:schemeClr val="tx1"/>
                </a:solidFill>
              </a:rPr>
              <a:t> 36 </a:t>
            </a:r>
            <a:r>
              <a:rPr lang="en-US" sz="2400" b="1" dirty="0" err="1">
                <a:solidFill>
                  <a:schemeClr val="tx1"/>
                </a:solidFill>
              </a:rPr>
              <a:t>Tahun</a:t>
            </a:r>
            <a:r>
              <a:rPr lang="en-US" sz="2400" b="1" dirty="0">
                <a:solidFill>
                  <a:schemeClr val="tx1"/>
                </a:solidFill>
              </a:rPr>
              <a:t> 2005 </a:t>
            </a:r>
            <a:r>
              <a:rPr lang="en-US" sz="2400" b="1" dirty="0" err="1">
                <a:solidFill>
                  <a:schemeClr val="tx1"/>
                </a:solidFill>
              </a:rPr>
              <a:t>tentang</a:t>
            </a:r>
            <a:r>
              <a:rPr lang="en-US" sz="2400" b="1" dirty="0">
                <a:solidFill>
                  <a:schemeClr val="tx1"/>
                </a:solidFill>
              </a:rPr>
              <a:t> </a:t>
            </a:r>
            <a:r>
              <a:rPr lang="en-US" sz="2400" b="1" dirty="0" err="1">
                <a:solidFill>
                  <a:schemeClr val="tx1"/>
                </a:solidFill>
              </a:rPr>
              <a:t>Peraturan</a:t>
            </a:r>
            <a:r>
              <a:rPr lang="en-US" sz="2400" b="1" dirty="0">
                <a:solidFill>
                  <a:schemeClr val="tx1"/>
                </a:solidFill>
              </a:rPr>
              <a:t> </a:t>
            </a:r>
            <a:r>
              <a:rPr lang="en-US" sz="2400" b="1" dirty="0" err="1">
                <a:solidFill>
                  <a:schemeClr val="tx1"/>
                </a:solidFill>
              </a:rPr>
              <a:t>Pelaksana</a:t>
            </a:r>
            <a:r>
              <a:rPr lang="en-US" sz="2400" b="1" dirty="0">
                <a:solidFill>
                  <a:schemeClr val="tx1"/>
                </a:solidFill>
              </a:rPr>
              <a:t> </a:t>
            </a:r>
            <a:r>
              <a:rPr lang="en-US" sz="2400" b="1" dirty="0" err="1">
                <a:solidFill>
                  <a:schemeClr val="tx1"/>
                </a:solidFill>
              </a:rPr>
              <a:t>Undang-Undang</a:t>
            </a:r>
            <a:r>
              <a:rPr lang="en-US" sz="2400" b="1" dirty="0">
                <a:solidFill>
                  <a:schemeClr val="tx1"/>
                </a:solidFill>
              </a:rPr>
              <a:t> </a:t>
            </a:r>
            <a:r>
              <a:rPr lang="en-US" sz="2400" b="1" dirty="0" err="1">
                <a:solidFill>
                  <a:schemeClr val="tx1"/>
                </a:solidFill>
              </a:rPr>
              <a:t>Nomor</a:t>
            </a:r>
            <a:r>
              <a:rPr lang="en-US" sz="2400" b="1" dirty="0">
                <a:solidFill>
                  <a:schemeClr val="tx1"/>
                </a:solidFill>
              </a:rPr>
              <a:t> 28 </a:t>
            </a:r>
            <a:r>
              <a:rPr lang="en-US" sz="2400" b="1" dirty="0" err="1">
                <a:solidFill>
                  <a:schemeClr val="tx1"/>
                </a:solidFill>
              </a:rPr>
              <a:t>Tahun</a:t>
            </a:r>
            <a:r>
              <a:rPr lang="en-US" sz="2400" b="1" dirty="0">
                <a:solidFill>
                  <a:schemeClr val="tx1"/>
                </a:solidFill>
              </a:rPr>
              <a:t> 2002 </a:t>
            </a:r>
            <a:r>
              <a:rPr lang="en-US" sz="2400" b="1" dirty="0" err="1">
                <a:solidFill>
                  <a:schemeClr val="tx1"/>
                </a:solidFill>
              </a:rPr>
              <a:t>tentang</a:t>
            </a:r>
            <a:r>
              <a:rPr lang="en-US" sz="2400" b="1" dirty="0">
                <a:solidFill>
                  <a:schemeClr val="tx1"/>
                </a:solidFill>
              </a:rPr>
              <a:t> </a:t>
            </a:r>
            <a:r>
              <a:rPr lang="en-US" sz="2400" b="1" dirty="0" err="1">
                <a:solidFill>
                  <a:schemeClr val="tx1"/>
                </a:solidFill>
              </a:rPr>
              <a:t>Bangunan</a:t>
            </a:r>
            <a:r>
              <a:rPr lang="en-US" sz="2400" b="1" dirty="0">
                <a:solidFill>
                  <a:schemeClr val="tx1"/>
                </a:solidFill>
              </a:rPr>
              <a:t> </a:t>
            </a:r>
            <a:r>
              <a:rPr lang="en-US" sz="2400" b="1" dirty="0" err="1">
                <a:solidFill>
                  <a:schemeClr val="tx1"/>
                </a:solidFill>
              </a:rPr>
              <a:t>Gedung</a:t>
            </a:r>
            <a:r>
              <a:rPr lang="en-US" sz="2400" b="1" dirty="0">
                <a:solidFill>
                  <a:schemeClr val="tx1"/>
                </a:solidFill>
              </a:rPr>
              <a:t>, </a:t>
            </a:r>
            <a:r>
              <a:rPr lang="en-US" sz="2400" b="1" dirty="0" err="1">
                <a:solidFill>
                  <a:schemeClr val="tx1"/>
                </a:solidFill>
              </a:rPr>
              <a:t>baik</a:t>
            </a:r>
            <a:r>
              <a:rPr lang="en-US" sz="2400" b="1" dirty="0">
                <a:solidFill>
                  <a:schemeClr val="tx1"/>
                </a:solidFill>
              </a:rPr>
              <a:t> </a:t>
            </a:r>
            <a:r>
              <a:rPr lang="en-US" sz="2400" b="1" dirty="0" err="1">
                <a:solidFill>
                  <a:schemeClr val="tx1"/>
                </a:solidFill>
              </a:rPr>
              <a:t>dalam</a:t>
            </a:r>
            <a:r>
              <a:rPr lang="en-US" sz="2400" b="1" dirty="0">
                <a:solidFill>
                  <a:schemeClr val="tx1"/>
                </a:solidFill>
              </a:rPr>
              <a:t> </a:t>
            </a:r>
            <a:r>
              <a:rPr lang="en-US" sz="2400" b="1" dirty="0" err="1">
                <a:solidFill>
                  <a:schemeClr val="tx1"/>
                </a:solidFill>
              </a:rPr>
              <a:t>pemenuhan</a:t>
            </a:r>
            <a:r>
              <a:rPr lang="en-US" sz="2400" b="1" dirty="0">
                <a:solidFill>
                  <a:schemeClr val="tx1"/>
                </a:solidFill>
              </a:rPr>
              <a:t> </a:t>
            </a:r>
            <a:r>
              <a:rPr lang="en-US" sz="2400" b="1" dirty="0" err="1">
                <a:solidFill>
                  <a:schemeClr val="tx1"/>
                </a:solidFill>
              </a:rPr>
              <a:t>persyaratan</a:t>
            </a:r>
            <a:r>
              <a:rPr lang="en-US" sz="2400" b="1" dirty="0">
                <a:solidFill>
                  <a:schemeClr val="tx1"/>
                </a:solidFill>
              </a:rPr>
              <a:t> yang </a:t>
            </a:r>
            <a:r>
              <a:rPr lang="en-US" sz="2400" b="1" dirty="0" err="1">
                <a:solidFill>
                  <a:schemeClr val="tx1"/>
                </a:solidFill>
              </a:rPr>
              <a:t>diperlukan</a:t>
            </a:r>
            <a:r>
              <a:rPr lang="en-US" sz="2400" b="1" dirty="0">
                <a:solidFill>
                  <a:schemeClr val="tx1"/>
                </a:solidFill>
              </a:rPr>
              <a:t> </a:t>
            </a:r>
            <a:r>
              <a:rPr lang="en-US" sz="2400" b="1" dirty="0" err="1">
                <a:solidFill>
                  <a:schemeClr val="tx1"/>
                </a:solidFill>
              </a:rPr>
              <a:t>dalam</a:t>
            </a:r>
            <a:r>
              <a:rPr lang="en-US" sz="2400" b="1" dirty="0">
                <a:solidFill>
                  <a:schemeClr val="tx1"/>
                </a:solidFill>
              </a:rPr>
              <a:t> </a:t>
            </a:r>
            <a:r>
              <a:rPr lang="en-US" sz="2400" b="1" dirty="0" err="1">
                <a:solidFill>
                  <a:schemeClr val="tx1"/>
                </a:solidFill>
              </a:rPr>
              <a:t>penyelenggaraan</a:t>
            </a:r>
            <a:r>
              <a:rPr lang="en-US" sz="2400" b="1" dirty="0">
                <a:solidFill>
                  <a:schemeClr val="tx1"/>
                </a:solidFill>
              </a:rPr>
              <a:t> </a:t>
            </a:r>
            <a:r>
              <a:rPr lang="en-US" sz="2400" b="1" dirty="0" err="1">
                <a:solidFill>
                  <a:schemeClr val="tx1"/>
                </a:solidFill>
              </a:rPr>
              <a:t>bangunan</a:t>
            </a:r>
            <a:r>
              <a:rPr lang="en-US" sz="2400" b="1" dirty="0">
                <a:solidFill>
                  <a:schemeClr val="tx1"/>
                </a:solidFill>
              </a:rPr>
              <a:t> </a:t>
            </a:r>
            <a:r>
              <a:rPr lang="en-US" sz="2400" b="1" dirty="0" err="1">
                <a:solidFill>
                  <a:schemeClr val="tx1"/>
                </a:solidFill>
              </a:rPr>
              <a:t>gedung</a:t>
            </a:r>
            <a:r>
              <a:rPr lang="en-US" sz="2400" b="1" dirty="0">
                <a:solidFill>
                  <a:schemeClr val="tx1"/>
                </a:solidFill>
              </a:rPr>
              <a:t>, </a:t>
            </a:r>
            <a:r>
              <a:rPr lang="en-US" sz="2400" b="1" dirty="0" err="1">
                <a:solidFill>
                  <a:schemeClr val="tx1"/>
                </a:solidFill>
              </a:rPr>
              <a:t>maupun</a:t>
            </a:r>
            <a:r>
              <a:rPr lang="en-US" sz="2400" b="1" dirty="0">
                <a:solidFill>
                  <a:schemeClr val="tx1"/>
                </a:solidFill>
              </a:rPr>
              <a:t> </a:t>
            </a:r>
            <a:r>
              <a:rPr lang="en-US" sz="2400" b="1" dirty="0" err="1">
                <a:solidFill>
                  <a:schemeClr val="tx1"/>
                </a:solidFill>
              </a:rPr>
              <a:t>dalam</a:t>
            </a:r>
            <a:r>
              <a:rPr lang="en-US" sz="2400" b="1" dirty="0">
                <a:solidFill>
                  <a:schemeClr val="tx1"/>
                </a:solidFill>
              </a:rPr>
              <a:t> </a:t>
            </a:r>
            <a:r>
              <a:rPr lang="en-US" sz="2400" b="1" dirty="0" err="1">
                <a:solidFill>
                  <a:schemeClr val="tx1"/>
                </a:solidFill>
              </a:rPr>
              <a:t>pemenuhan</a:t>
            </a:r>
            <a:r>
              <a:rPr lang="en-US" sz="2400" b="1" dirty="0">
                <a:solidFill>
                  <a:schemeClr val="tx1"/>
                </a:solidFill>
              </a:rPr>
              <a:t> </a:t>
            </a:r>
            <a:r>
              <a:rPr lang="en-US" sz="2400" b="1" dirty="0" err="1">
                <a:solidFill>
                  <a:schemeClr val="tx1"/>
                </a:solidFill>
              </a:rPr>
              <a:t>tertib</a:t>
            </a:r>
            <a:r>
              <a:rPr lang="en-US" sz="2400" b="1" dirty="0">
                <a:solidFill>
                  <a:schemeClr val="tx1"/>
                </a:solidFill>
              </a:rPr>
              <a:t> </a:t>
            </a:r>
            <a:r>
              <a:rPr lang="en-US" sz="2400" b="1" dirty="0" err="1">
                <a:solidFill>
                  <a:schemeClr val="tx1"/>
                </a:solidFill>
              </a:rPr>
              <a:t>penyelenggaraan</a:t>
            </a:r>
            <a:r>
              <a:rPr lang="en-US" sz="2400" b="1" dirty="0">
                <a:solidFill>
                  <a:schemeClr val="tx1"/>
                </a:solidFill>
              </a:rPr>
              <a:t> </a:t>
            </a:r>
            <a:r>
              <a:rPr lang="en-US" sz="2400" b="1" dirty="0" err="1">
                <a:solidFill>
                  <a:schemeClr val="tx1"/>
                </a:solidFill>
              </a:rPr>
              <a:t>bangunan</a:t>
            </a:r>
            <a:r>
              <a:rPr lang="en-US" sz="2400" b="1" dirty="0">
                <a:solidFill>
                  <a:schemeClr val="tx1"/>
                </a:solidFill>
              </a:rPr>
              <a:t> </a:t>
            </a:r>
            <a:r>
              <a:rPr lang="en-US" sz="2400" b="1" dirty="0" err="1">
                <a:solidFill>
                  <a:schemeClr val="tx1"/>
                </a:solidFill>
              </a:rPr>
              <a:t>gedung</a:t>
            </a:r>
            <a:r>
              <a:rPr lang="en-US" sz="2400" b="1" dirty="0">
                <a:solidFill>
                  <a:schemeClr val="tx1"/>
                </a:solidFill>
              </a:rPr>
              <a:t> di </a:t>
            </a:r>
            <a:r>
              <a:rPr lang="en-US" sz="2400" b="1" dirty="0" err="1" smtClean="0">
                <a:solidFill>
                  <a:schemeClr val="tx1"/>
                </a:solidFill>
              </a:rPr>
              <a:t>daerah</a:t>
            </a:r>
            <a:endParaRPr lang="en-US" sz="2400" b="1" dirty="0">
              <a:solidFill>
                <a:schemeClr val="tx1"/>
              </a:solidFill>
            </a:endParaRPr>
          </a:p>
        </p:txBody>
      </p:sp>
    </p:spTree>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443835"/>
            <a:ext cx="8229600" cy="4428445"/>
          </a:xfrm>
        </p:spPr>
        <p:txBody>
          <a:bodyPr>
            <a:noAutofit/>
          </a:bodyPr>
          <a:lstStyle/>
          <a:p>
            <a:pPr marL="0" indent="0">
              <a:buNone/>
            </a:pPr>
            <a:r>
              <a:rPr lang="id-ID" sz="2400" b="1" dirty="0">
                <a:solidFill>
                  <a:schemeClr val="tx1"/>
                </a:solidFill>
              </a:rPr>
              <a:t>B</a:t>
            </a:r>
            <a:r>
              <a:rPr lang="id-ID" sz="2400" b="1" dirty="0" smtClean="0">
                <a:solidFill>
                  <a:schemeClr val="tx1"/>
                </a:solidFill>
              </a:rPr>
              <a:t>. TUJUAN</a:t>
            </a:r>
          </a:p>
          <a:p>
            <a:pPr marL="457200" lvl="0" indent="-457200">
              <a:buFont typeface="+mj-lt"/>
              <a:buAutoNum type="arabicPeriod"/>
            </a:pPr>
            <a:r>
              <a:rPr lang="id-ID" sz="2400" b="1" dirty="0" smtClean="0">
                <a:solidFill>
                  <a:schemeClr val="tx1"/>
                </a:solidFill>
              </a:rPr>
              <a:t>mewujudkan </a:t>
            </a:r>
            <a:r>
              <a:rPr lang="id-ID" sz="2400" b="1" dirty="0">
                <a:solidFill>
                  <a:schemeClr val="tx1"/>
                </a:solidFill>
              </a:rPr>
              <a:t>Bangunan Gedung yang fungsional dan sesuai dengan tata Bangunan Gedung yang serasi dan selaras dengan lingkungannya; </a:t>
            </a:r>
          </a:p>
          <a:p>
            <a:pPr marL="457200" lvl="0" indent="-457200">
              <a:buFont typeface="+mj-lt"/>
              <a:buAutoNum type="arabicPeriod"/>
            </a:pPr>
            <a:r>
              <a:rPr lang="id-ID" sz="2400" b="1" dirty="0">
                <a:solidFill>
                  <a:schemeClr val="tx1"/>
                </a:solidFill>
              </a:rPr>
              <a:t>mewujudkan tertib penyelenggaraan Bangunan Gedung yang menjamin keandalan teknis Bangunan Gedung dari segi keselamatan, kesehatan, kenyamanan, dan kemudahan; </a:t>
            </a:r>
          </a:p>
          <a:p>
            <a:pPr marL="457200" indent="-457200">
              <a:buFont typeface="+mj-lt"/>
              <a:buAutoNum type="arabicPeriod"/>
            </a:pPr>
            <a:r>
              <a:rPr lang="id-ID" sz="2400" b="1" dirty="0">
                <a:solidFill>
                  <a:schemeClr val="tx1"/>
                </a:solidFill>
              </a:rPr>
              <a:t>mewujudkan kepastian hukum dalam penyelenggaraan Bangunan </a:t>
            </a:r>
            <a:r>
              <a:rPr lang="id-ID" sz="2400" b="1" dirty="0" smtClean="0">
                <a:solidFill>
                  <a:schemeClr val="tx1"/>
                </a:solidFill>
              </a:rPr>
              <a:t>Gedung.</a:t>
            </a:r>
            <a:endParaRPr lang="en-US" sz="2400" b="1" dirty="0">
              <a:solidFill>
                <a:schemeClr val="tx1"/>
              </a:solidFill>
            </a:endParaRPr>
          </a:p>
        </p:txBody>
      </p:sp>
    </p:spTree>
    <p:extLst>
      <p:ext uri="{BB962C8B-B14F-4D97-AF65-F5344CB8AC3E}">
        <p14:creationId xmlns:p14="http://schemas.microsoft.com/office/powerpoint/2010/main" val="3976363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3835"/>
            <a:ext cx="8229600" cy="5039265"/>
          </a:xfrm>
        </p:spPr>
        <p:txBody>
          <a:bodyPr>
            <a:normAutofit fontScale="92500" lnSpcReduction="10000"/>
          </a:bodyPr>
          <a:lstStyle/>
          <a:p>
            <a:pPr marL="0" indent="0">
              <a:buNone/>
            </a:pPr>
            <a:r>
              <a:rPr lang="id-ID" b="1" dirty="0" smtClean="0">
                <a:solidFill>
                  <a:schemeClr val="tx1"/>
                </a:solidFill>
              </a:rPr>
              <a:t>A. FUNGSI BANGUNAN GEDUNG</a:t>
            </a:r>
          </a:p>
          <a:p>
            <a:pPr marL="457200" indent="-457200">
              <a:buFont typeface="+mj-lt"/>
              <a:buAutoNum type="arabicPeriod"/>
            </a:pPr>
            <a:r>
              <a:rPr lang="id-ID" sz="2400" b="1" dirty="0" smtClean="0">
                <a:solidFill>
                  <a:schemeClr val="tx1"/>
                </a:solidFill>
              </a:rPr>
              <a:t>Fungsi Bangunan Gedung </a:t>
            </a:r>
            <a:r>
              <a:rPr lang="en-US" sz="2400" b="1" dirty="0" err="1" smtClean="0">
                <a:solidFill>
                  <a:schemeClr val="tx1"/>
                </a:solidFill>
              </a:rPr>
              <a:t>merupakan</a:t>
            </a:r>
            <a:r>
              <a:rPr lang="en-US" sz="2400" b="1" dirty="0" smtClean="0">
                <a:solidFill>
                  <a:schemeClr val="tx1"/>
                </a:solidFill>
              </a:rPr>
              <a:t> </a:t>
            </a:r>
            <a:r>
              <a:rPr lang="id-ID" sz="2400" b="1" dirty="0" smtClean="0">
                <a:solidFill>
                  <a:schemeClr val="tx1"/>
                </a:solidFill>
              </a:rPr>
              <a:t>ketetapan mengenai pemenuhan persyaratan teknis Bangunan Gedung ditinjau dari segi tata bangunan dan lingkungan maupun keandalannya</a:t>
            </a:r>
            <a:r>
              <a:rPr lang="en-US" sz="2400" b="1" dirty="0" smtClean="0">
                <a:solidFill>
                  <a:schemeClr val="tx1"/>
                </a:solidFill>
              </a:rPr>
              <a:t> </a:t>
            </a:r>
            <a:r>
              <a:rPr lang="en-US" sz="2400" b="1" dirty="0" err="1" smtClean="0">
                <a:solidFill>
                  <a:schemeClr val="tx1"/>
                </a:solidFill>
              </a:rPr>
              <a:t>serta</a:t>
            </a:r>
            <a:r>
              <a:rPr lang="en-US" sz="2400" b="1" dirty="0" smtClean="0">
                <a:solidFill>
                  <a:schemeClr val="tx1"/>
                </a:solidFill>
              </a:rPr>
              <a:t> </a:t>
            </a:r>
            <a:r>
              <a:rPr lang="en-US" sz="2400" b="1" dirty="0" err="1" smtClean="0">
                <a:solidFill>
                  <a:schemeClr val="tx1"/>
                </a:solidFill>
              </a:rPr>
              <a:t>sesuai</a:t>
            </a:r>
            <a:r>
              <a:rPr lang="en-US" sz="2400" b="1" dirty="0" smtClean="0">
                <a:solidFill>
                  <a:schemeClr val="tx1"/>
                </a:solidFill>
              </a:rPr>
              <a:t> </a:t>
            </a:r>
            <a:r>
              <a:rPr lang="en-US" sz="2400" b="1" dirty="0" err="1" smtClean="0">
                <a:solidFill>
                  <a:schemeClr val="tx1"/>
                </a:solidFill>
              </a:rPr>
              <a:t>dengan</a:t>
            </a:r>
            <a:r>
              <a:rPr lang="en-US" sz="2400" b="1" dirty="0" smtClean="0">
                <a:solidFill>
                  <a:schemeClr val="tx1"/>
                </a:solidFill>
              </a:rPr>
              <a:t> </a:t>
            </a:r>
            <a:r>
              <a:rPr lang="en-US" sz="2400" b="1" dirty="0" err="1" smtClean="0">
                <a:solidFill>
                  <a:schemeClr val="tx1"/>
                </a:solidFill>
              </a:rPr>
              <a:t>peruntukan</a:t>
            </a:r>
            <a:r>
              <a:rPr lang="en-US" sz="2400" b="1" dirty="0" smtClean="0">
                <a:solidFill>
                  <a:schemeClr val="tx1"/>
                </a:solidFill>
              </a:rPr>
              <a:t> </a:t>
            </a:r>
            <a:r>
              <a:rPr lang="en-US" sz="2400" b="1" dirty="0" err="1" smtClean="0">
                <a:solidFill>
                  <a:schemeClr val="tx1"/>
                </a:solidFill>
              </a:rPr>
              <a:t>lokasi</a:t>
            </a:r>
            <a:r>
              <a:rPr lang="en-US" sz="2400" b="1" dirty="0" smtClean="0">
                <a:solidFill>
                  <a:schemeClr val="tx1"/>
                </a:solidFill>
              </a:rPr>
              <a:t> yang </a:t>
            </a:r>
            <a:r>
              <a:rPr lang="en-US" sz="2400" b="1" dirty="0" err="1" smtClean="0">
                <a:solidFill>
                  <a:schemeClr val="tx1"/>
                </a:solidFill>
              </a:rPr>
              <a:t>diatur</a:t>
            </a:r>
            <a:r>
              <a:rPr lang="en-US" sz="2400" b="1" dirty="0" smtClean="0">
                <a:solidFill>
                  <a:schemeClr val="tx1"/>
                </a:solidFill>
              </a:rPr>
              <a:t> </a:t>
            </a:r>
            <a:r>
              <a:rPr lang="en-US" sz="2400" b="1" dirty="0" err="1" smtClean="0">
                <a:solidFill>
                  <a:schemeClr val="tx1"/>
                </a:solidFill>
              </a:rPr>
              <a:t>dalam</a:t>
            </a:r>
            <a:r>
              <a:rPr lang="en-US" sz="2400" b="1" dirty="0" smtClean="0">
                <a:solidFill>
                  <a:schemeClr val="tx1"/>
                </a:solidFill>
              </a:rPr>
              <a:t> RTRW, RDTR </a:t>
            </a:r>
            <a:r>
              <a:rPr lang="en-US" sz="2400" b="1" dirty="0" err="1" smtClean="0">
                <a:solidFill>
                  <a:schemeClr val="tx1"/>
                </a:solidFill>
              </a:rPr>
              <a:t>dan</a:t>
            </a:r>
            <a:r>
              <a:rPr lang="en-US" sz="2400" b="1" dirty="0" smtClean="0">
                <a:solidFill>
                  <a:schemeClr val="tx1"/>
                </a:solidFill>
              </a:rPr>
              <a:t>/</a:t>
            </a:r>
            <a:r>
              <a:rPr lang="en-US" sz="2400" b="1" dirty="0" err="1" smtClean="0">
                <a:solidFill>
                  <a:schemeClr val="tx1"/>
                </a:solidFill>
              </a:rPr>
              <a:t>atau</a:t>
            </a:r>
            <a:r>
              <a:rPr lang="en-US" sz="2400" b="1" dirty="0" smtClean="0">
                <a:solidFill>
                  <a:schemeClr val="tx1"/>
                </a:solidFill>
              </a:rPr>
              <a:t> RTBL</a:t>
            </a:r>
            <a:endParaRPr lang="id-ID" sz="2400" b="1" dirty="0" smtClean="0">
              <a:solidFill>
                <a:schemeClr val="tx1"/>
              </a:solidFill>
            </a:endParaRPr>
          </a:p>
          <a:p>
            <a:pPr marL="0" lvl="0" indent="0">
              <a:buNone/>
            </a:pPr>
            <a:r>
              <a:rPr lang="id-ID" b="1" dirty="0" smtClean="0">
                <a:solidFill>
                  <a:schemeClr val="tx1"/>
                </a:solidFill>
              </a:rPr>
              <a:t>2. </a:t>
            </a:r>
            <a:r>
              <a:rPr lang="id-ID" sz="2600" b="1" dirty="0" smtClean="0">
                <a:solidFill>
                  <a:schemeClr val="tx1"/>
                </a:solidFill>
              </a:rPr>
              <a:t>  </a:t>
            </a:r>
            <a:r>
              <a:rPr lang="id-ID" sz="2400" b="1" dirty="0" smtClean="0">
                <a:solidFill>
                  <a:schemeClr val="tx1"/>
                </a:solidFill>
              </a:rPr>
              <a:t>Fungsi Bangunan Gedung </a:t>
            </a:r>
            <a:r>
              <a:rPr lang="en-US" sz="2400" b="1" dirty="0" err="1" smtClean="0">
                <a:solidFill>
                  <a:schemeClr val="tx1"/>
                </a:solidFill>
              </a:rPr>
              <a:t>meliputi</a:t>
            </a:r>
            <a:r>
              <a:rPr lang="id-ID" sz="2400" b="1" dirty="0" smtClean="0">
                <a:solidFill>
                  <a:schemeClr val="tx1"/>
                </a:solidFill>
              </a:rPr>
              <a:t>:</a:t>
            </a:r>
          </a:p>
          <a:p>
            <a:pPr marL="803275" lvl="0" indent="-361950"/>
            <a:r>
              <a:rPr lang="en-US" sz="2400" b="1" dirty="0" err="1" smtClean="0">
                <a:solidFill>
                  <a:schemeClr val="tx1"/>
                </a:solidFill>
              </a:rPr>
              <a:t>Bangunan</a:t>
            </a:r>
            <a:r>
              <a:rPr lang="en-US" sz="2400" b="1" dirty="0" smtClean="0">
                <a:solidFill>
                  <a:schemeClr val="tx1"/>
                </a:solidFill>
              </a:rPr>
              <a:t> </a:t>
            </a:r>
            <a:r>
              <a:rPr lang="en-US" sz="2400" b="1" dirty="0" err="1" smtClean="0">
                <a:solidFill>
                  <a:schemeClr val="tx1"/>
                </a:solidFill>
              </a:rPr>
              <a:t>Gedung</a:t>
            </a:r>
            <a:r>
              <a:rPr lang="id-ID" sz="2400" b="1" dirty="0" smtClean="0">
                <a:solidFill>
                  <a:schemeClr val="tx1"/>
                </a:solidFill>
              </a:rPr>
              <a:t> fungsi hunian</a:t>
            </a:r>
          </a:p>
          <a:p>
            <a:pPr marL="803275" lvl="0" indent="-361950"/>
            <a:r>
              <a:rPr lang="en-US" sz="2400" b="1" dirty="0" err="1" smtClean="0">
                <a:solidFill>
                  <a:schemeClr val="tx1"/>
                </a:solidFill>
              </a:rPr>
              <a:t>Bangunan</a:t>
            </a:r>
            <a:r>
              <a:rPr lang="en-US" sz="2400" b="1" dirty="0" smtClean="0">
                <a:solidFill>
                  <a:schemeClr val="tx1"/>
                </a:solidFill>
              </a:rPr>
              <a:t> </a:t>
            </a:r>
            <a:r>
              <a:rPr lang="en-US" sz="2400" b="1" dirty="0" err="1" smtClean="0">
                <a:solidFill>
                  <a:schemeClr val="tx1"/>
                </a:solidFill>
              </a:rPr>
              <a:t>Gedung</a:t>
            </a:r>
            <a:r>
              <a:rPr lang="id-ID" sz="2400" b="1" dirty="0" smtClean="0">
                <a:solidFill>
                  <a:schemeClr val="tx1"/>
                </a:solidFill>
              </a:rPr>
              <a:t> fungsi keagamaan</a:t>
            </a:r>
          </a:p>
          <a:p>
            <a:pPr marL="803275" lvl="0" indent="-361950"/>
            <a:r>
              <a:rPr lang="en-US" sz="2400" b="1" dirty="0" err="1" smtClean="0">
                <a:solidFill>
                  <a:schemeClr val="tx1"/>
                </a:solidFill>
              </a:rPr>
              <a:t>Bangunan</a:t>
            </a:r>
            <a:r>
              <a:rPr lang="en-US" sz="2400" b="1" dirty="0" smtClean="0">
                <a:solidFill>
                  <a:schemeClr val="tx1"/>
                </a:solidFill>
              </a:rPr>
              <a:t> </a:t>
            </a:r>
            <a:r>
              <a:rPr lang="en-US" sz="2400" b="1" dirty="0" err="1" smtClean="0">
                <a:solidFill>
                  <a:schemeClr val="tx1"/>
                </a:solidFill>
              </a:rPr>
              <a:t>Gedung</a:t>
            </a:r>
            <a:r>
              <a:rPr lang="id-ID" sz="2400" b="1" dirty="0" smtClean="0">
                <a:solidFill>
                  <a:schemeClr val="tx1"/>
                </a:solidFill>
              </a:rPr>
              <a:t> fungsi usaha </a:t>
            </a:r>
          </a:p>
          <a:p>
            <a:pPr marL="803275" lvl="0" indent="-361950"/>
            <a:r>
              <a:rPr lang="en-US" sz="2400" b="1" dirty="0" err="1" smtClean="0">
                <a:solidFill>
                  <a:schemeClr val="tx1"/>
                </a:solidFill>
              </a:rPr>
              <a:t>Bangunan</a:t>
            </a:r>
            <a:r>
              <a:rPr lang="en-US" sz="2400" b="1" dirty="0" smtClean="0">
                <a:solidFill>
                  <a:schemeClr val="tx1"/>
                </a:solidFill>
              </a:rPr>
              <a:t> </a:t>
            </a:r>
            <a:r>
              <a:rPr lang="en-US" sz="2400" b="1" dirty="0" err="1" smtClean="0">
                <a:solidFill>
                  <a:schemeClr val="tx1"/>
                </a:solidFill>
              </a:rPr>
              <a:t>Gedung</a:t>
            </a:r>
            <a:r>
              <a:rPr lang="id-ID" sz="2400" b="1" dirty="0" smtClean="0">
                <a:solidFill>
                  <a:schemeClr val="tx1"/>
                </a:solidFill>
              </a:rPr>
              <a:t> fungsi sosial dan budaya </a:t>
            </a:r>
          </a:p>
          <a:p>
            <a:pPr marL="803275" lvl="0" indent="-361950"/>
            <a:r>
              <a:rPr lang="en-US" sz="2400" b="1" dirty="0" err="1" smtClean="0">
                <a:solidFill>
                  <a:schemeClr val="tx1"/>
                </a:solidFill>
              </a:rPr>
              <a:t>Bangunan</a:t>
            </a:r>
            <a:r>
              <a:rPr lang="en-US" sz="2400" b="1" dirty="0" smtClean="0">
                <a:solidFill>
                  <a:schemeClr val="tx1"/>
                </a:solidFill>
              </a:rPr>
              <a:t> </a:t>
            </a:r>
            <a:r>
              <a:rPr lang="en-US" sz="2400" b="1" dirty="0" err="1" smtClean="0">
                <a:solidFill>
                  <a:schemeClr val="tx1"/>
                </a:solidFill>
              </a:rPr>
              <a:t>Gedung</a:t>
            </a:r>
            <a:r>
              <a:rPr lang="en-US" sz="2400" b="1" dirty="0" smtClean="0">
                <a:solidFill>
                  <a:schemeClr val="tx1"/>
                </a:solidFill>
              </a:rPr>
              <a:t> </a:t>
            </a:r>
            <a:r>
              <a:rPr lang="en-US" sz="2400" b="1" dirty="0" err="1" smtClean="0">
                <a:solidFill>
                  <a:schemeClr val="tx1"/>
                </a:solidFill>
              </a:rPr>
              <a:t>fungsi</a:t>
            </a:r>
            <a:r>
              <a:rPr lang="en-US" sz="2400" b="1" dirty="0" smtClean="0">
                <a:solidFill>
                  <a:schemeClr val="tx1"/>
                </a:solidFill>
              </a:rPr>
              <a:t> </a:t>
            </a:r>
            <a:r>
              <a:rPr lang="en-US" sz="2400" b="1" dirty="0" err="1" smtClean="0">
                <a:solidFill>
                  <a:schemeClr val="tx1"/>
                </a:solidFill>
              </a:rPr>
              <a:t>khusus</a:t>
            </a:r>
            <a:endParaRPr lang="id-ID" sz="2400" b="1" dirty="0" smtClean="0">
              <a:solidFill>
                <a:schemeClr val="tx1"/>
              </a:solidFill>
            </a:endParaRPr>
          </a:p>
          <a:p>
            <a:pPr marL="803275" lvl="0" indent="-361950"/>
            <a:r>
              <a:rPr lang="en-US" sz="2400" b="1" dirty="0" err="1" smtClean="0">
                <a:solidFill>
                  <a:schemeClr val="tx1"/>
                </a:solidFill>
              </a:rPr>
              <a:t>Bangunan</a:t>
            </a:r>
            <a:r>
              <a:rPr lang="en-US" sz="2400" b="1" dirty="0" smtClean="0">
                <a:solidFill>
                  <a:schemeClr val="tx1"/>
                </a:solidFill>
              </a:rPr>
              <a:t> </a:t>
            </a:r>
            <a:r>
              <a:rPr lang="en-US" sz="2400" b="1" dirty="0" err="1" smtClean="0">
                <a:solidFill>
                  <a:schemeClr val="tx1"/>
                </a:solidFill>
              </a:rPr>
              <a:t>Gedung</a:t>
            </a:r>
            <a:r>
              <a:rPr lang="en-US" sz="2400" b="1" dirty="0" smtClean="0">
                <a:solidFill>
                  <a:schemeClr val="tx1"/>
                </a:solidFill>
              </a:rPr>
              <a:t> </a:t>
            </a:r>
            <a:r>
              <a:rPr lang="en-US" sz="2400" b="1" dirty="0" err="1" smtClean="0">
                <a:solidFill>
                  <a:schemeClr val="tx1"/>
                </a:solidFill>
              </a:rPr>
              <a:t>lebih</a:t>
            </a:r>
            <a:r>
              <a:rPr lang="en-US" sz="2400" b="1" dirty="0" smtClean="0">
                <a:solidFill>
                  <a:schemeClr val="tx1"/>
                </a:solidFill>
              </a:rPr>
              <a:t> </a:t>
            </a:r>
            <a:r>
              <a:rPr lang="en-US" sz="2400" b="1" dirty="0" err="1" smtClean="0">
                <a:solidFill>
                  <a:schemeClr val="tx1"/>
                </a:solidFill>
              </a:rPr>
              <a:t>dari</a:t>
            </a:r>
            <a:r>
              <a:rPr lang="en-US" sz="2400" b="1" dirty="0" smtClean="0">
                <a:solidFill>
                  <a:schemeClr val="tx1"/>
                </a:solidFill>
              </a:rPr>
              <a:t> </a:t>
            </a:r>
            <a:r>
              <a:rPr lang="en-US" sz="2400" b="1" dirty="0" err="1" smtClean="0">
                <a:solidFill>
                  <a:schemeClr val="tx1"/>
                </a:solidFill>
              </a:rPr>
              <a:t>satu</a:t>
            </a:r>
            <a:r>
              <a:rPr lang="en-US" sz="2400" b="1" dirty="0" smtClean="0">
                <a:solidFill>
                  <a:schemeClr val="tx1"/>
                </a:solidFill>
              </a:rPr>
              <a:t> </a:t>
            </a:r>
            <a:r>
              <a:rPr lang="en-US" sz="2400" b="1" dirty="0" err="1" smtClean="0">
                <a:solidFill>
                  <a:schemeClr val="tx1"/>
                </a:solidFill>
              </a:rPr>
              <a:t>fungsi</a:t>
            </a:r>
            <a:endParaRPr lang="id-ID" sz="2400" b="1" dirty="0" smtClean="0">
              <a:solidFill>
                <a:schemeClr val="tx1"/>
              </a:solidFill>
            </a:endParaRPr>
          </a:p>
          <a:p>
            <a:pPr marL="803275" lvl="0" indent="-361950">
              <a:buAutoNum type="arabicPeriod"/>
            </a:pPr>
            <a:endParaRPr lang="id-ID" sz="2400" b="1" dirty="0" smtClean="0">
              <a:solidFill>
                <a:schemeClr val="tx1"/>
              </a:solidFill>
            </a:endParaRPr>
          </a:p>
          <a:p>
            <a:pPr marL="0" indent="0">
              <a:buNone/>
            </a:pPr>
            <a:endParaRPr lang="en-US" sz="2400" b="1" dirty="0">
              <a:solidFill>
                <a:schemeClr val="tx1"/>
              </a:solidFill>
            </a:endParaRPr>
          </a:p>
        </p:txBody>
      </p:sp>
      <p:sp>
        <p:nvSpPr>
          <p:cNvPr id="9" name="Title 1"/>
          <p:cNvSpPr>
            <a:spLocks noGrp="1"/>
          </p:cNvSpPr>
          <p:nvPr>
            <p:ph type="title"/>
          </p:nvPr>
        </p:nvSpPr>
        <p:spPr>
          <a:xfrm>
            <a:off x="457200" y="300835"/>
            <a:ext cx="8229600" cy="1143000"/>
          </a:xfrm>
        </p:spPr>
        <p:txBody>
          <a:bodyPr>
            <a:normAutofit fontScale="90000"/>
          </a:bodyPr>
          <a:lstStyle/>
          <a:p>
            <a:pPr marL="441325" indent="-441325"/>
            <a:r>
              <a:rPr lang="id-ID" b="1" dirty="0" smtClean="0">
                <a:solidFill>
                  <a:schemeClr val="tx1"/>
                </a:solidFill>
              </a:rPr>
              <a:t>II</a:t>
            </a:r>
            <a:r>
              <a:rPr lang="id-ID" b="1" dirty="0">
                <a:solidFill>
                  <a:schemeClr val="tx1"/>
                </a:solidFill>
              </a:rPr>
              <a:t>. FUNGSI DAN KLASIFIKASI BANGUNAN GEDUNG</a:t>
            </a:r>
            <a:endParaRPr lang="en-US" b="1" dirty="0">
              <a:solidFill>
                <a:schemeClr val="tx1"/>
              </a:solidFill>
            </a:endParaRPr>
          </a:p>
        </p:txBody>
      </p:sp>
    </p:spTree>
    <p:extLst>
      <p:ext uri="{BB962C8B-B14F-4D97-AF65-F5344CB8AC3E}">
        <p14:creationId xmlns:p14="http://schemas.microsoft.com/office/powerpoint/2010/main" val="513578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3835"/>
            <a:ext cx="8229600" cy="5039265"/>
          </a:xfrm>
        </p:spPr>
        <p:txBody>
          <a:bodyPr>
            <a:normAutofit/>
          </a:bodyPr>
          <a:lstStyle/>
          <a:p>
            <a:pPr marL="0" indent="0">
              <a:buNone/>
            </a:pPr>
            <a:r>
              <a:rPr lang="id-ID" b="1" dirty="0" smtClean="0">
                <a:solidFill>
                  <a:schemeClr val="tx1"/>
                </a:solidFill>
              </a:rPr>
              <a:t>B. KLASIFIKASI  </a:t>
            </a:r>
            <a:r>
              <a:rPr lang="id-ID" b="1" dirty="0">
                <a:solidFill>
                  <a:schemeClr val="tx1"/>
                </a:solidFill>
              </a:rPr>
              <a:t>BANGUNAN GEDUNG</a:t>
            </a:r>
          </a:p>
          <a:p>
            <a:pPr marL="441325" indent="0">
              <a:buNone/>
            </a:pPr>
            <a:r>
              <a:rPr lang="id-ID" sz="2400" b="1" dirty="0">
                <a:solidFill>
                  <a:schemeClr val="tx1"/>
                </a:solidFill>
              </a:rPr>
              <a:t>Klasifikasi Bangunan Gedung menurut </a:t>
            </a:r>
            <a:r>
              <a:rPr lang="en-US" sz="2400" b="1" dirty="0" err="1">
                <a:solidFill>
                  <a:schemeClr val="tx1"/>
                </a:solidFill>
              </a:rPr>
              <a:t>kelompok</a:t>
            </a:r>
            <a:r>
              <a:rPr lang="id-ID" sz="2400" b="1" dirty="0">
                <a:solidFill>
                  <a:schemeClr val="tx1"/>
                </a:solidFill>
              </a:rPr>
              <a:t> fungsi bangunan didasarkan pada pemenuhan syarat administrasi dan persyaratan teknis Bangunan Gedung </a:t>
            </a:r>
          </a:p>
          <a:p>
            <a:pPr marL="898525" lvl="0" indent="-457200" fontAlgn="base">
              <a:buFont typeface="+mj-lt"/>
              <a:buAutoNum type="arabicPeriod"/>
            </a:pPr>
            <a:r>
              <a:rPr lang="en-US" sz="2400" b="1" dirty="0" err="1">
                <a:solidFill>
                  <a:schemeClr val="tx1"/>
                </a:solidFill>
              </a:rPr>
              <a:t>tingkat</a:t>
            </a:r>
            <a:r>
              <a:rPr lang="en-US" sz="2400" b="1" dirty="0">
                <a:solidFill>
                  <a:schemeClr val="tx1"/>
                </a:solidFill>
              </a:rPr>
              <a:t> </a:t>
            </a:r>
            <a:r>
              <a:rPr lang="en-US" sz="2400" b="1" dirty="0" err="1">
                <a:solidFill>
                  <a:schemeClr val="tx1"/>
                </a:solidFill>
              </a:rPr>
              <a:t>kompleksitas</a:t>
            </a:r>
            <a:endParaRPr lang="id-ID" sz="2400" b="1" dirty="0">
              <a:solidFill>
                <a:schemeClr val="tx1"/>
              </a:solidFill>
            </a:endParaRPr>
          </a:p>
          <a:p>
            <a:pPr marL="898525" lvl="0" indent="-457200" fontAlgn="base">
              <a:buFont typeface="+mj-lt"/>
              <a:buAutoNum type="arabicPeriod"/>
            </a:pPr>
            <a:r>
              <a:rPr lang="en-US" sz="2400" b="1" dirty="0" err="1">
                <a:solidFill>
                  <a:schemeClr val="tx1"/>
                </a:solidFill>
              </a:rPr>
              <a:t>tingkat</a:t>
            </a:r>
            <a:r>
              <a:rPr lang="en-US" sz="2400" b="1" dirty="0">
                <a:solidFill>
                  <a:schemeClr val="tx1"/>
                </a:solidFill>
              </a:rPr>
              <a:t> </a:t>
            </a:r>
            <a:r>
              <a:rPr lang="en-US" sz="2400" b="1" dirty="0" err="1">
                <a:solidFill>
                  <a:schemeClr val="tx1"/>
                </a:solidFill>
              </a:rPr>
              <a:t>permanensi</a:t>
            </a:r>
            <a:endParaRPr lang="id-ID" sz="2400" b="1" dirty="0">
              <a:solidFill>
                <a:schemeClr val="tx1"/>
              </a:solidFill>
            </a:endParaRPr>
          </a:p>
          <a:p>
            <a:pPr marL="898525" lvl="0" indent="-457200" fontAlgn="base">
              <a:buFont typeface="+mj-lt"/>
              <a:buAutoNum type="arabicPeriod"/>
            </a:pPr>
            <a:r>
              <a:rPr lang="en-US" sz="2400" b="1" dirty="0" err="1">
                <a:solidFill>
                  <a:schemeClr val="tx1"/>
                </a:solidFill>
              </a:rPr>
              <a:t>tingkat</a:t>
            </a:r>
            <a:r>
              <a:rPr lang="en-US" sz="2400" b="1" dirty="0">
                <a:solidFill>
                  <a:schemeClr val="tx1"/>
                </a:solidFill>
              </a:rPr>
              <a:t> </a:t>
            </a:r>
            <a:r>
              <a:rPr lang="en-US" sz="2400" b="1" dirty="0" err="1">
                <a:solidFill>
                  <a:schemeClr val="tx1"/>
                </a:solidFill>
              </a:rPr>
              <a:t>risiko</a:t>
            </a:r>
            <a:r>
              <a:rPr lang="en-US" sz="2400" b="1" dirty="0">
                <a:solidFill>
                  <a:schemeClr val="tx1"/>
                </a:solidFill>
              </a:rPr>
              <a:t> </a:t>
            </a:r>
            <a:r>
              <a:rPr lang="en-US" sz="2400" b="1" dirty="0" err="1">
                <a:solidFill>
                  <a:schemeClr val="tx1"/>
                </a:solidFill>
              </a:rPr>
              <a:t>kebakaran</a:t>
            </a:r>
            <a:r>
              <a:rPr lang="en-US" sz="2400" b="1" dirty="0">
                <a:solidFill>
                  <a:schemeClr val="tx1"/>
                </a:solidFill>
              </a:rPr>
              <a:t>, </a:t>
            </a:r>
            <a:r>
              <a:rPr lang="en-US" sz="2400" b="1" dirty="0" err="1">
                <a:solidFill>
                  <a:schemeClr val="tx1"/>
                </a:solidFill>
              </a:rPr>
              <a:t>zonasi</a:t>
            </a:r>
            <a:r>
              <a:rPr lang="en-US" sz="2400" b="1" dirty="0">
                <a:solidFill>
                  <a:schemeClr val="tx1"/>
                </a:solidFill>
              </a:rPr>
              <a:t> </a:t>
            </a:r>
            <a:r>
              <a:rPr lang="en-US" sz="2400" b="1" dirty="0" err="1">
                <a:solidFill>
                  <a:schemeClr val="tx1"/>
                </a:solidFill>
              </a:rPr>
              <a:t>gempa</a:t>
            </a:r>
            <a:r>
              <a:rPr lang="en-US" sz="2400" b="1" dirty="0">
                <a:solidFill>
                  <a:schemeClr val="tx1"/>
                </a:solidFill>
              </a:rPr>
              <a:t>, </a:t>
            </a:r>
            <a:r>
              <a:rPr lang="en-US" sz="2400" b="1" dirty="0" err="1">
                <a:solidFill>
                  <a:schemeClr val="tx1"/>
                </a:solidFill>
              </a:rPr>
              <a:t>lokasi</a:t>
            </a:r>
            <a:r>
              <a:rPr lang="en-US" sz="2400" b="1" dirty="0">
                <a:solidFill>
                  <a:schemeClr val="tx1"/>
                </a:solidFill>
              </a:rPr>
              <a:t>, </a:t>
            </a:r>
            <a:r>
              <a:rPr lang="en-US" sz="2400" b="1" dirty="0" err="1">
                <a:solidFill>
                  <a:schemeClr val="tx1"/>
                </a:solidFill>
              </a:rPr>
              <a:t>ketinggian</a:t>
            </a:r>
            <a:r>
              <a:rPr lang="en-US" sz="2400" b="1" dirty="0">
                <a:solidFill>
                  <a:schemeClr val="tx1"/>
                </a:solidFill>
              </a:rPr>
              <a:t>, </a:t>
            </a:r>
            <a:r>
              <a:rPr lang="en-US" sz="2400" b="1" dirty="0" err="1">
                <a:solidFill>
                  <a:schemeClr val="tx1"/>
                </a:solidFill>
              </a:rPr>
              <a:t>dan</a:t>
            </a:r>
            <a:r>
              <a:rPr lang="en-US" sz="2400" b="1" dirty="0">
                <a:solidFill>
                  <a:schemeClr val="tx1"/>
                </a:solidFill>
              </a:rPr>
              <a:t>/</a:t>
            </a:r>
            <a:r>
              <a:rPr lang="en-US" sz="2400" b="1" dirty="0" err="1">
                <a:solidFill>
                  <a:schemeClr val="tx1"/>
                </a:solidFill>
              </a:rPr>
              <a:t>atau</a:t>
            </a:r>
            <a:r>
              <a:rPr lang="en-US" sz="2400" b="1" dirty="0">
                <a:solidFill>
                  <a:schemeClr val="tx1"/>
                </a:solidFill>
              </a:rPr>
              <a:t> </a:t>
            </a:r>
            <a:r>
              <a:rPr lang="en-US" sz="2400" b="1" dirty="0" err="1">
                <a:solidFill>
                  <a:schemeClr val="tx1"/>
                </a:solidFill>
              </a:rPr>
              <a:t>kepemilikan</a:t>
            </a:r>
            <a:r>
              <a:rPr lang="en-US" sz="2400" b="1" dirty="0">
                <a:solidFill>
                  <a:schemeClr val="tx1"/>
                </a:solidFill>
              </a:rPr>
              <a:t>.</a:t>
            </a:r>
            <a:endParaRPr lang="id-ID" sz="2400" b="1" dirty="0">
              <a:solidFill>
                <a:schemeClr val="tx1"/>
              </a:solidFill>
            </a:endParaRPr>
          </a:p>
        </p:txBody>
      </p:sp>
    </p:spTree>
    <p:extLst>
      <p:ext uri="{BB962C8B-B14F-4D97-AF65-F5344CB8AC3E}">
        <p14:creationId xmlns:p14="http://schemas.microsoft.com/office/powerpoint/2010/main" val="1894836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985720"/>
            <a:ext cx="8229600" cy="5802790"/>
          </a:xfrm>
        </p:spPr>
        <p:txBody>
          <a:bodyPr>
            <a:normAutofit lnSpcReduction="10000"/>
          </a:bodyPr>
          <a:lstStyle/>
          <a:p>
            <a:pPr marL="514350" indent="-514350">
              <a:buAutoNum type="alphaUcPeriod"/>
            </a:pPr>
            <a:r>
              <a:rPr lang="id-ID" b="1" dirty="0" smtClean="0">
                <a:solidFill>
                  <a:schemeClr val="tx1"/>
                </a:solidFill>
              </a:rPr>
              <a:t>PERSYARATAN ADMINISTRATIF</a:t>
            </a:r>
          </a:p>
          <a:p>
            <a:pPr marL="898525" indent="-361950">
              <a:buFont typeface="+mj-lt"/>
              <a:buAutoNum type="arabicPeriod"/>
            </a:pPr>
            <a:r>
              <a:rPr lang="en-US" sz="2000" b="1" dirty="0">
                <a:solidFill>
                  <a:schemeClr val="tx1"/>
                </a:solidFill>
              </a:rPr>
              <a:t>Status </a:t>
            </a:r>
            <a:r>
              <a:rPr lang="en-US" sz="2000" b="1" dirty="0" err="1">
                <a:solidFill>
                  <a:schemeClr val="tx1"/>
                </a:solidFill>
              </a:rPr>
              <a:t>Kepemilikan</a:t>
            </a:r>
            <a:r>
              <a:rPr lang="en-US" sz="2000" b="1" dirty="0">
                <a:solidFill>
                  <a:schemeClr val="tx1"/>
                </a:solidFill>
              </a:rPr>
              <a:t> </a:t>
            </a:r>
            <a:r>
              <a:rPr lang="en-US" sz="2000" b="1" dirty="0" err="1">
                <a:solidFill>
                  <a:schemeClr val="tx1"/>
                </a:solidFill>
              </a:rPr>
              <a:t>Hak</a:t>
            </a:r>
            <a:r>
              <a:rPr lang="en-US" sz="2000" b="1" dirty="0">
                <a:solidFill>
                  <a:schemeClr val="tx1"/>
                </a:solidFill>
              </a:rPr>
              <a:t> </a:t>
            </a:r>
            <a:r>
              <a:rPr lang="en-US" sz="2000" b="1" dirty="0" err="1">
                <a:solidFill>
                  <a:schemeClr val="tx1"/>
                </a:solidFill>
              </a:rPr>
              <a:t>Atas</a:t>
            </a:r>
            <a:r>
              <a:rPr lang="en-US" sz="2000" b="1" dirty="0">
                <a:solidFill>
                  <a:schemeClr val="tx1"/>
                </a:solidFill>
              </a:rPr>
              <a:t> </a:t>
            </a:r>
            <a:r>
              <a:rPr lang="en-US" sz="2000" b="1" dirty="0" smtClean="0">
                <a:solidFill>
                  <a:schemeClr val="tx1"/>
                </a:solidFill>
              </a:rPr>
              <a:t>Tanah</a:t>
            </a:r>
            <a:endParaRPr lang="id-ID" sz="2000" b="1" dirty="0" smtClean="0">
              <a:solidFill>
                <a:schemeClr val="tx1"/>
              </a:solidFill>
            </a:endParaRPr>
          </a:p>
          <a:p>
            <a:pPr marL="898525" indent="-361950">
              <a:buFont typeface="+mj-lt"/>
              <a:buAutoNum type="arabicPeriod"/>
            </a:pPr>
            <a:r>
              <a:rPr lang="en-US" sz="2000" b="1" dirty="0">
                <a:solidFill>
                  <a:schemeClr val="tx1"/>
                </a:solidFill>
              </a:rPr>
              <a:t>Status </a:t>
            </a:r>
            <a:r>
              <a:rPr lang="en-US" sz="2000" b="1" dirty="0" err="1">
                <a:solidFill>
                  <a:schemeClr val="tx1"/>
                </a:solidFill>
              </a:rPr>
              <a:t>Kepemilikan</a:t>
            </a:r>
            <a:r>
              <a:rPr lang="en-US" sz="2000" b="1" dirty="0">
                <a:solidFill>
                  <a:schemeClr val="tx1"/>
                </a:solidFill>
              </a:rPr>
              <a:t> </a:t>
            </a:r>
            <a:r>
              <a:rPr lang="en-US" sz="2000" b="1" dirty="0" err="1">
                <a:solidFill>
                  <a:schemeClr val="tx1"/>
                </a:solidFill>
              </a:rPr>
              <a:t>Bangunan</a:t>
            </a:r>
            <a:r>
              <a:rPr lang="en-US" sz="2000" b="1" dirty="0">
                <a:solidFill>
                  <a:schemeClr val="tx1"/>
                </a:solidFill>
              </a:rPr>
              <a:t> </a:t>
            </a:r>
            <a:r>
              <a:rPr lang="en-US" sz="2000" b="1" dirty="0" err="1" smtClean="0">
                <a:solidFill>
                  <a:schemeClr val="tx1"/>
                </a:solidFill>
              </a:rPr>
              <a:t>Gedung</a:t>
            </a:r>
            <a:endParaRPr lang="id-ID" sz="2000" b="1" dirty="0" smtClean="0">
              <a:solidFill>
                <a:schemeClr val="tx1"/>
              </a:solidFill>
            </a:endParaRPr>
          </a:p>
          <a:p>
            <a:pPr marL="898525" indent="-361950">
              <a:buFont typeface="+mj-lt"/>
              <a:buAutoNum type="arabicPeriod"/>
            </a:pPr>
            <a:r>
              <a:rPr lang="en-US" sz="2000" b="1" dirty="0" err="1">
                <a:solidFill>
                  <a:schemeClr val="tx1"/>
                </a:solidFill>
              </a:rPr>
              <a:t>Izin</a:t>
            </a:r>
            <a:r>
              <a:rPr lang="en-US" sz="2000" b="1" dirty="0">
                <a:solidFill>
                  <a:schemeClr val="tx1"/>
                </a:solidFill>
              </a:rPr>
              <a:t> </a:t>
            </a:r>
            <a:r>
              <a:rPr lang="en-US" sz="2000" b="1" dirty="0" err="1">
                <a:solidFill>
                  <a:schemeClr val="tx1"/>
                </a:solidFill>
              </a:rPr>
              <a:t>Mendirikan</a:t>
            </a:r>
            <a:r>
              <a:rPr lang="en-US" sz="2000" b="1" dirty="0">
                <a:solidFill>
                  <a:schemeClr val="tx1"/>
                </a:solidFill>
              </a:rPr>
              <a:t> </a:t>
            </a:r>
            <a:r>
              <a:rPr lang="en-US" sz="2000" b="1" dirty="0" err="1">
                <a:solidFill>
                  <a:schemeClr val="tx1"/>
                </a:solidFill>
              </a:rPr>
              <a:t>Bangunan</a:t>
            </a:r>
            <a:r>
              <a:rPr lang="en-US" sz="2000" b="1" dirty="0">
                <a:solidFill>
                  <a:schemeClr val="tx1"/>
                </a:solidFill>
              </a:rPr>
              <a:t> (IMB</a:t>
            </a:r>
            <a:r>
              <a:rPr lang="en-US" sz="2000" b="1" dirty="0" smtClean="0">
                <a:solidFill>
                  <a:schemeClr val="tx1"/>
                </a:solidFill>
              </a:rPr>
              <a:t>)</a:t>
            </a:r>
            <a:endParaRPr lang="id-ID" sz="2000" b="1" dirty="0" smtClean="0">
              <a:solidFill>
                <a:schemeClr val="tx1"/>
              </a:solidFill>
            </a:endParaRPr>
          </a:p>
          <a:p>
            <a:pPr marL="898525" indent="-361950">
              <a:buFont typeface="+mj-lt"/>
              <a:buAutoNum type="arabicPeriod"/>
            </a:pPr>
            <a:r>
              <a:rPr lang="en-US" sz="2000" b="1" dirty="0">
                <a:solidFill>
                  <a:schemeClr val="tx1"/>
                </a:solidFill>
              </a:rPr>
              <a:t> IMB di </a:t>
            </a:r>
            <a:r>
              <a:rPr lang="en-US" sz="2000" b="1" dirty="0" err="1">
                <a:solidFill>
                  <a:schemeClr val="tx1"/>
                </a:solidFill>
              </a:rPr>
              <a:t>Atas</a:t>
            </a:r>
            <a:r>
              <a:rPr lang="en-US" sz="2000" b="1" dirty="0">
                <a:solidFill>
                  <a:schemeClr val="tx1"/>
                </a:solidFill>
              </a:rPr>
              <a:t> </a:t>
            </a:r>
            <a:r>
              <a:rPr lang="en-US" sz="2000" b="1" dirty="0" err="1">
                <a:solidFill>
                  <a:schemeClr val="tx1"/>
                </a:solidFill>
              </a:rPr>
              <a:t>dan</a:t>
            </a:r>
            <a:r>
              <a:rPr lang="en-US" sz="2000" b="1" dirty="0">
                <a:solidFill>
                  <a:schemeClr val="tx1"/>
                </a:solidFill>
              </a:rPr>
              <a:t>/</a:t>
            </a:r>
            <a:r>
              <a:rPr lang="en-US" sz="2000" b="1" dirty="0" err="1">
                <a:solidFill>
                  <a:schemeClr val="tx1"/>
                </a:solidFill>
              </a:rPr>
              <a:t>atau</a:t>
            </a:r>
            <a:r>
              <a:rPr lang="en-US" sz="2000" b="1" dirty="0">
                <a:solidFill>
                  <a:schemeClr val="tx1"/>
                </a:solidFill>
              </a:rPr>
              <a:t> di </a:t>
            </a:r>
            <a:r>
              <a:rPr lang="en-US" sz="2000" b="1" dirty="0" err="1">
                <a:solidFill>
                  <a:schemeClr val="tx1"/>
                </a:solidFill>
              </a:rPr>
              <a:t>Bawah</a:t>
            </a:r>
            <a:r>
              <a:rPr lang="en-US" sz="2000" b="1" dirty="0">
                <a:solidFill>
                  <a:schemeClr val="tx1"/>
                </a:solidFill>
              </a:rPr>
              <a:t> Tanah, Air </a:t>
            </a:r>
            <a:r>
              <a:rPr lang="en-US" sz="2000" b="1" dirty="0" err="1">
                <a:solidFill>
                  <a:schemeClr val="tx1"/>
                </a:solidFill>
              </a:rPr>
              <a:t>dan</a:t>
            </a:r>
            <a:r>
              <a:rPr lang="en-US" sz="2000" b="1" dirty="0">
                <a:solidFill>
                  <a:schemeClr val="tx1"/>
                </a:solidFill>
              </a:rPr>
              <a:t>/</a:t>
            </a:r>
            <a:r>
              <a:rPr lang="en-US" sz="2000" b="1" dirty="0" err="1">
                <a:solidFill>
                  <a:schemeClr val="tx1"/>
                </a:solidFill>
              </a:rPr>
              <a:t>atau</a:t>
            </a:r>
            <a:r>
              <a:rPr lang="en-US" sz="2000" b="1" dirty="0">
                <a:solidFill>
                  <a:schemeClr val="tx1"/>
                </a:solidFill>
              </a:rPr>
              <a:t> </a:t>
            </a:r>
            <a:r>
              <a:rPr lang="en-US" sz="2000" b="1" dirty="0" err="1">
                <a:solidFill>
                  <a:schemeClr val="tx1"/>
                </a:solidFill>
              </a:rPr>
              <a:t>Prasarana</a:t>
            </a:r>
            <a:r>
              <a:rPr lang="en-US" sz="2000" b="1" dirty="0">
                <a:solidFill>
                  <a:schemeClr val="tx1"/>
                </a:solidFill>
              </a:rPr>
              <a:t>/</a:t>
            </a:r>
            <a:r>
              <a:rPr lang="en-US" sz="2000" b="1" dirty="0" err="1">
                <a:solidFill>
                  <a:schemeClr val="tx1"/>
                </a:solidFill>
              </a:rPr>
              <a:t>Sarana</a:t>
            </a:r>
            <a:r>
              <a:rPr lang="en-US" sz="2000" b="1" dirty="0">
                <a:solidFill>
                  <a:schemeClr val="tx1"/>
                </a:solidFill>
              </a:rPr>
              <a:t> </a:t>
            </a:r>
            <a:r>
              <a:rPr lang="en-US" sz="2000" b="1" dirty="0" err="1" smtClean="0">
                <a:solidFill>
                  <a:schemeClr val="tx1"/>
                </a:solidFill>
              </a:rPr>
              <a:t>Umum</a:t>
            </a:r>
            <a:endParaRPr lang="id-ID" sz="2000" b="1" dirty="0" smtClean="0">
              <a:solidFill>
                <a:schemeClr val="tx1"/>
              </a:solidFill>
            </a:endParaRPr>
          </a:p>
          <a:p>
            <a:pPr marL="898525" indent="-361950">
              <a:buFont typeface="+mj-lt"/>
              <a:buAutoNum type="arabicPeriod"/>
            </a:pPr>
            <a:r>
              <a:rPr lang="en-US" sz="2000" b="1" dirty="0" err="1" smtClean="0">
                <a:solidFill>
                  <a:schemeClr val="tx1"/>
                </a:solidFill>
              </a:rPr>
              <a:t>Kelembagaan</a:t>
            </a:r>
            <a:endParaRPr lang="id-ID" sz="2000" b="1" dirty="0" smtClean="0">
              <a:solidFill>
                <a:schemeClr val="tx1"/>
              </a:solidFill>
            </a:endParaRPr>
          </a:p>
          <a:p>
            <a:pPr marL="514350" indent="-514350">
              <a:buAutoNum type="alphaUcPeriod" startAt="2"/>
            </a:pPr>
            <a:r>
              <a:rPr lang="id-ID" b="1" dirty="0" smtClean="0">
                <a:solidFill>
                  <a:schemeClr val="tx1"/>
                </a:solidFill>
              </a:rPr>
              <a:t>PERSYARATAN TEKNIS</a:t>
            </a:r>
          </a:p>
          <a:p>
            <a:pPr marL="898525" indent="-361950">
              <a:buFont typeface="+mj-lt"/>
              <a:buAutoNum type="arabicPeriod"/>
            </a:pPr>
            <a:r>
              <a:rPr lang="en-US" b="1" dirty="0" err="1">
                <a:solidFill>
                  <a:schemeClr val="tx1"/>
                </a:solidFill>
              </a:rPr>
              <a:t>Persyaratan</a:t>
            </a:r>
            <a:r>
              <a:rPr lang="en-US" b="1" dirty="0">
                <a:solidFill>
                  <a:schemeClr val="tx1"/>
                </a:solidFill>
              </a:rPr>
              <a:t> Tata </a:t>
            </a:r>
            <a:r>
              <a:rPr lang="en-US" b="1" dirty="0" err="1">
                <a:solidFill>
                  <a:schemeClr val="tx1"/>
                </a:solidFill>
              </a:rPr>
              <a:t>Bangunan</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smtClean="0">
                <a:solidFill>
                  <a:schemeClr val="tx1"/>
                </a:solidFill>
              </a:rPr>
              <a:t>Lingkungan</a:t>
            </a:r>
            <a:endParaRPr lang="id-ID" b="1" dirty="0" smtClean="0">
              <a:solidFill>
                <a:schemeClr val="tx1"/>
              </a:solidFill>
            </a:endParaRPr>
          </a:p>
          <a:p>
            <a:pPr marL="1166813" indent="-268288">
              <a:buAutoNum type="alphaLcPeriod"/>
            </a:pPr>
            <a:r>
              <a:rPr lang="id-ID" sz="2000" b="1" dirty="0" smtClean="0">
                <a:solidFill>
                  <a:schemeClr val="tx1"/>
                </a:solidFill>
              </a:rPr>
              <a:t>persyaratan </a:t>
            </a:r>
            <a:r>
              <a:rPr lang="id-ID" sz="2000" b="1" dirty="0">
                <a:solidFill>
                  <a:schemeClr val="tx1"/>
                </a:solidFill>
              </a:rPr>
              <a:t>peruntukan </a:t>
            </a:r>
            <a:r>
              <a:rPr lang="id-ID" sz="2000" b="1" dirty="0" smtClean="0">
                <a:solidFill>
                  <a:schemeClr val="tx1"/>
                </a:solidFill>
              </a:rPr>
              <a:t>lokasi</a:t>
            </a:r>
          </a:p>
          <a:p>
            <a:pPr marL="1166813" indent="-268288">
              <a:buAutoNum type="alphaLcPeriod"/>
            </a:pPr>
            <a:r>
              <a:rPr lang="id-ID" sz="2000" b="1" dirty="0">
                <a:solidFill>
                  <a:schemeClr val="tx1"/>
                </a:solidFill>
              </a:rPr>
              <a:t>intensitas Bangunan </a:t>
            </a:r>
            <a:r>
              <a:rPr lang="id-ID" sz="2000" b="1" dirty="0" smtClean="0">
                <a:solidFill>
                  <a:schemeClr val="tx1"/>
                </a:solidFill>
              </a:rPr>
              <a:t>Gedung</a:t>
            </a:r>
          </a:p>
          <a:p>
            <a:pPr marL="1166813" indent="-268288">
              <a:buAutoNum type="alphaLcPeriod"/>
            </a:pPr>
            <a:r>
              <a:rPr lang="id-ID" sz="2000" b="1" dirty="0">
                <a:solidFill>
                  <a:schemeClr val="tx1"/>
                </a:solidFill>
              </a:rPr>
              <a:t>arsitektur Bangunan </a:t>
            </a:r>
            <a:r>
              <a:rPr lang="id-ID" sz="2000" b="1" dirty="0" smtClean="0">
                <a:solidFill>
                  <a:schemeClr val="tx1"/>
                </a:solidFill>
              </a:rPr>
              <a:t>Gedung</a:t>
            </a:r>
          </a:p>
          <a:p>
            <a:pPr marL="1166813" indent="-268288">
              <a:buAutoNum type="alphaLcPeriod"/>
            </a:pPr>
            <a:r>
              <a:rPr lang="id-ID" sz="2000" b="1" dirty="0">
                <a:solidFill>
                  <a:schemeClr val="tx1"/>
                </a:solidFill>
              </a:rPr>
              <a:t>pengendalian dampak lingkungan untuk Bangunan Gedung </a:t>
            </a:r>
            <a:r>
              <a:rPr lang="id-ID" sz="2000" b="1" dirty="0" smtClean="0">
                <a:solidFill>
                  <a:schemeClr val="tx1"/>
                </a:solidFill>
              </a:rPr>
              <a:t>Tertentu</a:t>
            </a:r>
          </a:p>
          <a:p>
            <a:pPr marL="1166813" indent="-268288">
              <a:buAutoNum type="alphaLcPeriod"/>
            </a:pPr>
            <a:r>
              <a:rPr lang="id-ID" sz="2000" b="1" dirty="0">
                <a:solidFill>
                  <a:schemeClr val="tx1"/>
                </a:solidFill>
              </a:rPr>
              <a:t>rencana tata bangunan dan lingkungan</a:t>
            </a:r>
            <a:r>
              <a:rPr lang="en-US" sz="2000" b="1" dirty="0">
                <a:solidFill>
                  <a:schemeClr val="tx1"/>
                </a:solidFill>
              </a:rPr>
              <a:t>, </a:t>
            </a:r>
            <a:r>
              <a:rPr lang="en-US" sz="2000" b="1" dirty="0" err="1">
                <a:solidFill>
                  <a:schemeClr val="tx1"/>
                </a:solidFill>
              </a:rPr>
              <a:t>untuk</a:t>
            </a:r>
            <a:r>
              <a:rPr lang="en-US" sz="2000" b="1" dirty="0">
                <a:solidFill>
                  <a:schemeClr val="tx1"/>
                </a:solidFill>
              </a:rPr>
              <a:t> </a:t>
            </a:r>
            <a:r>
              <a:rPr lang="en-US" sz="2000" b="1" dirty="0" err="1">
                <a:solidFill>
                  <a:schemeClr val="tx1"/>
                </a:solidFill>
              </a:rPr>
              <a:t>kawasan</a:t>
            </a:r>
            <a:r>
              <a:rPr lang="en-US" sz="2000" b="1" dirty="0">
                <a:solidFill>
                  <a:schemeClr val="tx1"/>
                </a:solidFill>
              </a:rPr>
              <a:t> yang </a:t>
            </a:r>
            <a:r>
              <a:rPr lang="en-US" sz="2000" b="1" dirty="0" err="1">
                <a:solidFill>
                  <a:schemeClr val="tx1"/>
                </a:solidFill>
              </a:rPr>
              <a:t>termasuk</a:t>
            </a:r>
            <a:r>
              <a:rPr lang="en-US" sz="2000" b="1" dirty="0">
                <a:solidFill>
                  <a:schemeClr val="tx1"/>
                </a:solidFill>
              </a:rPr>
              <a:t> </a:t>
            </a:r>
            <a:r>
              <a:rPr lang="en-US" sz="2000" b="1" dirty="0" err="1">
                <a:solidFill>
                  <a:schemeClr val="tx1"/>
                </a:solidFill>
              </a:rPr>
              <a:t>dalam</a:t>
            </a:r>
            <a:r>
              <a:rPr lang="en-US" sz="2000" b="1" dirty="0">
                <a:solidFill>
                  <a:schemeClr val="tx1"/>
                </a:solidFill>
              </a:rPr>
              <a:t> </a:t>
            </a:r>
            <a:r>
              <a:rPr lang="en-US" sz="2000" b="1" dirty="0" err="1">
                <a:solidFill>
                  <a:schemeClr val="tx1"/>
                </a:solidFill>
              </a:rPr>
              <a:t>peraturan</a:t>
            </a:r>
            <a:r>
              <a:rPr lang="en-US" sz="2000" b="1" dirty="0">
                <a:solidFill>
                  <a:schemeClr val="tx1"/>
                </a:solidFill>
              </a:rPr>
              <a:t> </a:t>
            </a:r>
            <a:r>
              <a:rPr lang="en-US" sz="2000" b="1" dirty="0" err="1">
                <a:solidFill>
                  <a:schemeClr val="tx1"/>
                </a:solidFill>
              </a:rPr>
              <a:t>Bupati</a:t>
            </a:r>
            <a:r>
              <a:rPr lang="en-US" sz="2000" b="1" dirty="0">
                <a:solidFill>
                  <a:schemeClr val="tx1"/>
                </a:solidFill>
              </a:rPr>
              <a:t> Barito Utara </a:t>
            </a:r>
            <a:r>
              <a:rPr lang="en-US" sz="2000" b="1" dirty="0" err="1">
                <a:solidFill>
                  <a:schemeClr val="tx1"/>
                </a:solidFill>
              </a:rPr>
              <a:t>tentang</a:t>
            </a:r>
            <a:r>
              <a:rPr lang="en-US" sz="2000" b="1" dirty="0">
                <a:solidFill>
                  <a:schemeClr val="tx1"/>
                </a:solidFill>
              </a:rPr>
              <a:t> RTBL</a:t>
            </a:r>
            <a:endParaRPr lang="id-ID" sz="2000" b="1" dirty="0">
              <a:solidFill>
                <a:schemeClr val="tx1"/>
              </a:solidFill>
            </a:endParaRPr>
          </a:p>
          <a:p>
            <a:pPr marL="536575" indent="0">
              <a:buNone/>
            </a:pPr>
            <a:endParaRPr lang="en-US" sz="2100" dirty="0">
              <a:solidFill>
                <a:schemeClr val="tx1"/>
              </a:solidFill>
            </a:endParaRPr>
          </a:p>
        </p:txBody>
      </p:sp>
      <p:sp>
        <p:nvSpPr>
          <p:cNvPr id="9" name="Title 1"/>
          <p:cNvSpPr>
            <a:spLocks noGrp="1"/>
          </p:cNvSpPr>
          <p:nvPr>
            <p:ph type="title"/>
          </p:nvPr>
        </p:nvSpPr>
        <p:spPr>
          <a:xfrm>
            <a:off x="448965" y="0"/>
            <a:ext cx="8229600" cy="1143000"/>
          </a:xfrm>
        </p:spPr>
        <p:txBody>
          <a:bodyPr>
            <a:normAutofit/>
          </a:bodyPr>
          <a:lstStyle/>
          <a:p>
            <a:pPr marL="441325" indent="-441325"/>
            <a:r>
              <a:rPr lang="id-ID" b="1" dirty="0" smtClean="0">
                <a:solidFill>
                  <a:schemeClr val="tx1"/>
                </a:solidFill>
              </a:rPr>
              <a:t>III</a:t>
            </a:r>
            <a:r>
              <a:rPr lang="id-ID" b="1" dirty="0">
                <a:solidFill>
                  <a:schemeClr val="tx1"/>
                </a:solidFill>
              </a:rPr>
              <a:t>. </a:t>
            </a:r>
            <a:r>
              <a:rPr lang="id-ID" b="1" dirty="0" smtClean="0">
                <a:solidFill>
                  <a:schemeClr val="tx1"/>
                </a:solidFill>
              </a:rPr>
              <a:t>PERSYARATAN </a:t>
            </a:r>
            <a:r>
              <a:rPr lang="id-ID" b="1" dirty="0">
                <a:solidFill>
                  <a:schemeClr val="tx1"/>
                </a:solidFill>
              </a:rPr>
              <a:t>BANGUNAN GEDUNG</a:t>
            </a:r>
            <a:endParaRPr lang="en-US" b="1" dirty="0">
              <a:solidFill>
                <a:schemeClr val="tx1"/>
              </a:solidFill>
            </a:endParaRPr>
          </a:p>
        </p:txBody>
      </p:sp>
    </p:spTree>
    <p:extLst>
      <p:ext uri="{BB962C8B-B14F-4D97-AF65-F5344CB8AC3E}">
        <p14:creationId xmlns:p14="http://schemas.microsoft.com/office/powerpoint/2010/main" val="4080570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1291130"/>
            <a:ext cx="8229600" cy="5191970"/>
          </a:xfrm>
        </p:spPr>
        <p:txBody>
          <a:bodyPr>
            <a:normAutofit fontScale="85000" lnSpcReduction="20000"/>
          </a:bodyPr>
          <a:lstStyle/>
          <a:p>
            <a:pPr marL="993775" indent="-457200">
              <a:buFont typeface="+mj-lt"/>
              <a:buAutoNum type="arabicPeriod" startAt="2"/>
            </a:pPr>
            <a:r>
              <a:rPr lang="id-ID" sz="3300" b="1" dirty="0" smtClean="0">
                <a:solidFill>
                  <a:schemeClr val="tx1"/>
                </a:solidFill>
              </a:rPr>
              <a:t>persyaratan </a:t>
            </a:r>
            <a:r>
              <a:rPr lang="id-ID" sz="3300" b="1" dirty="0">
                <a:solidFill>
                  <a:schemeClr val="tx1"/>
                </a:solidFill>
              </a:rPr>
              <a:t>keandalan Bangunan Gedung </a:t>
            </a:r>
            <a:endParaRPr lang="id-ID" sz="3300" b="1" dirty="0" smtClean="0">
              <a:solidFill>
                <a:schemeClr val="tx1"/>
              </a:solidFill>
            </a:endParaRPr>
          </a:p>
          <a:p>
            <a:pPr marL="1339850" indent="-346075">
              <a:buAutoNum type="alphaLcPeriod"/>
            </a:pPr>
            <a:r>
              <a:rPr lang="id-ID" sz="2200" b="1" dirty="0" smtClean="0">
                <a:solidFill>
                  <a:schemeClr val="tx1"/>
                </a:solidFill>
              </a:rPr>
              <a:t>persyaratan keselamatan</a:t>
            </a:r>
          </a:p>
          <a:p>
            <a:pPr marL="1339850" indent="0">
              <a:buNone/>
            </a:pPr>
            <a:r>
              <a:rPr lang="en-US" sz="2200" b="1" dirty="0" err="1">
                <a:solidFill>
                  <a:schemeClr val="tx1"/>
                </a:solidFill>
              </a:rPr>
              <a:t>meliputi</a:t>
            </a:r>
            <a:r>
              <a:rPr lang="en-US" sz="2200" b="1" dirty="0">
                <a:solidFill>
                  <a:schemeClr val="tx1"/>
                </a:solidFill>
              </a:rPr>
              <a:t> </a:t>
            </a:r>
            <a:r>
              <a:rPr lang="en-US" sz="2200" b="1" dirty="0" err="1">
                <a:solidFill>
                  <a:schemeClr val="tx1"/>
                </a:solidFill>
              </a:rPr>
              <a:t>persyaratan</a:t>
            </a:r>
            <a:r>
              <a:rPr lang="en-US" sz="2200" b="1" dirty="0">
                <a:solidFill>
                  <a:schemeClr val="tx1"/>
                </a:solidFill>
              </a:rPr>
              <a:t> </a:t>
            </a:r>
            <a:r>
              <a:rPr lang="en-US" sz="2200" b="1" dirty="0" err="1">
                <a:solidFill>
                  <a:schemeClr val="tx1"/>
                </a:solidFill>
              </a:rPr>
              <a:t>kemampuan</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b="1" dirty="0">
                <a:solidFill>
                  <a:schemeClr val="tx1"/>
                </a:solidFill>
              </a:rPr>
              <a:t> </a:t>
            </a:r>
            <a:r>
              <a:rPr lang="en-US" sz="2200" b="1" dirty="0" err="1">
                <a:solidFill>
                  <a:schemeClr val="tx1"/>
                </a:solidFill>
              </a:rPr>
              <a:t>terhadap</a:t>
            </a:r>
            <a:r>
              <a:rPr lang="en-US" sz="2200" b="1" dirty="0">
                <a:solidFill>
                  <a:schemeClr val="tx1"/>
                </a:solidFill>
              </a:rPr>
              <a:t> </a:t>
            </a:r>
            <a:r>
              <a:rPr lang="en-US" sz="2200" b="1" dirty="0" err="1">
                <a:solidFill>
                  <a:schemeClr val="tx1"/>
                </a:solidFill>
              </a:rPr>
              <a:t>beban</a:t>
            </a:r>
            <a:r>
              <a:rPr lang="en-US" sz="2200" b="1" dirty="0">
                <a:solidFill>
                  <a:schemeClr val="tx1"/>
                </a:solidFill>
              </a:rPr>
              <a:t> </a:t>
            </a:r>
            <a:r>
              <a:rPr lang="en-US" sz="2200" b="1" dirty="0" err="1">
                <a:solidFill>
                  <a:schemeClr val="tx1"/>
                </a:solidFill>
              </a:rPr>
              <a:t>muatan</a:t>
            </a:r>
            <a:r>
              <a:rPr lang="en-US" sz="2200" b="1" dirty="0">
                <a:solidFill>
                  <a:schemeClr val="tx1"/>
                </a:solidFill>
              </a:rPr>
              <a:t>, </a:t>
            </a:r>
            <a:r>
              <a:rPr lang="en-US" sz="2200" b="1" dirty="0" err="1">
                <a:solidFill>
                  <a:schemeClr val="tx1"/>
                </a:solidFill>
              </a:rPr>
              <a:t>persyaratan</a:t>
            </a:r>
            <a:r>
              <a:rPr lang="en-US" sz="2200" b="1" dirty="0">
                <a:solidFill>
                  <a:schemeClr val="tx1"/>
                </a:solidFill>
              </a:rPr>
              <a:t> </a:t>
            </a:r>
            <a:r>
              <a:rPr lang="en-US" sz="2200" b="1" dirty="0" err="1">
                <a:solidFill>
                  <a:schemeClr val="tx1"/>
                </a:solidFill>
              </a:rPr>
              <a:t>kemampuan</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b="1" dirty="0">
                <a:solidFill>
                  <a:schemeClr val="tx1"/>
                </a:solidFill>
              </a:rPr>
              <a:t> </a:t>
            </a:r>
            <a:r>
              <a:rPr lang="en-US" sz="2200" b="1" dirty="0" err="1">
                <a:solidFill>
                  <a:schemeClr val="tx1"/>
                </a:solidFill>
              </a:rPr>
              <a:t>terhadap</a:t>
            </a:r>
            <a:r>
              <a:rPr lang="en-US" sz="2200" b="1" dirty="0">
                <a:solidFill>
                  <a:schemeClr val="tx1"/>
                </a:solidFill>
              </a:rPr>
              <a:t> </a:t>
            </a:r>
            <a:r>
              <a:rPr lang="en-US" sz="2200" b="1" dirty="0" err="1">
                <a:solidFill>
                  <a:schemeClr val="tx1"/>
                </a:solidFill>
              </a:rPr>
              <a:t>bahaya</a:t>
            </a:r>
            <a:r>
              <a:rPr lang="en-US" sz="2200" b="1" dirty="0">
                <a:solidFill>
                  <a:schemeClr val="tx1"/>
                </a:solidFill>
              </a:rPr>
              <a:t> </a:t>
            </a:r>
            <a:r>
              <a:rPr lang="en-US" sz="2200" b="1" dirty="0" err="1">
                <a:solidFill>
                  <a:schemeClr val="tx1"/>
                </a:solidFill>
              </a:rPr>
              <a:t>kebakaran</a:t>
            </a:r>
            <a:r>
              <a:rPr lang="en-US" sz="2200" b="1" dirty="0">
                <a:solidFill>
                  <a:schemeClr val="tx1"/>
                </a:solidFill>
              </a:rPr>
              <a:t> </a:t>
            </a:r>
            <a:r>
              <a:rPr lang="en-US" sz="2200" b="1" dirty="0" err="1">
                <a:solidFill>
                  <a:schemeClr val="tx1"/>
                </a:solidFill>
              </a:rPr>
              <a:t>dan</a:t>
            </a:r>
            <a:r>
              <a:rPr lang="en-US" sz="2200" b="1" dirty="0">
                <a:solidFill>
                  <a:schemeClr val="tx1"/>
                </a:solidFill>
              </a:rPr>
              <a:t> </a:t>
            </a:r>
            <a:r>
              <a:rPr lang="en-US" sz="2200" b="1" dirty="0" err="1">
                <a:solidFill>
                  <a:schemeClr val="tx1"/>
                </a:solidFill>
              </a:rPr>
              <a:t>persyaratan</a:t>
            </a:r>
            <a:r>
              <a:rPr lang="en-US" sz="2200" b="1" dirty="0">
                <a:solidFill>
                  <a:schemeClr val="tx1"/>
                </a:solidFill>
              </a:rPr>
              <a:t> </a:t>
            </a:r>
            <a:r>
              <a:rPr lang="en-US" sz="2200" b="1" dirty="0" err="1">
                <a:solidFill>
                  <a:schemeClr val="tx1"/>
                </a:solidFill>
              </a:rPr>
              <a:t>kemampuan</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b="1" dirty="0">
                <a:solidFill>
                  <a:schemeClr val="tx1"/>
                </a:solidFill>
              </a:rPr>
              <a:t> </a:t>
            </a:r>
            <a:r>
              <a:rPr lang="en-US" sz="2200" b="1" dirty="0" err="1">
                <a:solidFill>
                  <a:schemeClr val="tx1"/>
                </a:solidFill>
              </a:rPr>
              <a:t>terhadap</a:t>
            </a:r>
            <a:r>
              <a:rPr lang="en-US" sz="2200" b="1" dirty="0">
                <a:solidFill>
                  <a:schemeClr val="tx1"/>
                </a:solidFill>
              </a:rPr>
              <a:t> </a:t>
            </a:r>
            <a:r>
              <a:rPr lang="en-US" sz="2200" b="1" dirty="0" err="1">
                <a:solidFill>
                  <a:schemeClr val="tx1"/>
                </a:solidFill>
              </a:rPr>
              <a:t>bahaya</a:t>
            </a:r>
            <a:r>
              <a:rPr lang="en-US" sz="2200" b="1" dirty="0">
                <a:solidFill>
                  <a:schemeClr val="tx1"/>
                </a:solidFill>
              </a:rPr>
              <a:t> </a:t>
            </a:r>
            <a:r>
              <a:rPr lang="en-US" sz="2200" b="1" dirty="0" err="1">
                <a:solidFill>
                  <a:schemeClr val="tx1"/>
                </a:solidFill>
              </a:rPr>
              <a:t>petir</a:t>
            </a:r>
            <a:r>
              <a:rPr lang="en-US" sz="2200" b="1" dirty="0">
                <a:solidFill>
                  <a:schemeClr val="tx1"/>
                </a:solidFill>
              </a:rPr>
              <a:t>.  </a:t>
            </a:r>
            <a:endParaRPr lang="id-ID" sz="2200" b="1" dirty="0">
              <a:solidFill>
                <a:schemeClr val="tx1"/>
              </a:solidFill>
            </a:endParaRPr>
          </a:p>
          <a:p>
            <a:pPr marL="993775" indent="0">
              <a:buNone/>
            </a:pPr>
            <a:r>
              <a:rPr lang="id-ID" sz="2200" b="1" dirty="0" smtClean="0">
                <a:solidFill>
                  <a:schemeClr val="tx1"/>
                </a:solidFill>
              </a:rPr>
              <a:t>b.   persyaratan kesehatan</a:t>
            </a:r>
          </a:p>
          <a:p>
            <a:pPr marL="1339850" indent="0">
              <a:buNone/>
            </a:pPr>
            <a:r>
              <a:rPr lang="en-US" sz="2200" b="1" dirty="0" err="1">
                <a:solidFill>
                  <a:schemeClr val="tx1"/>
                </a:solidFill>
              </a:rPr>
              <a:t>Persyaratan</a:t>
            </a:r>
            <a:r>
              <a:rPr lang="en-US" sz="2200" b="1" dirty="0">
                <a:solidFill>
                  <a:schemeClr val="tx1"/>
                </a:solidFill>
              </a:rPr>
              <a:t> </a:t>
            </a:r>
            <a:r>
              <a:rPr lang="en-US" sz="2200" b="1" dirty="0" err="1">
                <a:solidFill>
                  <a:schemeClr val="tx1"/>
                </a:solidFill>
              </a:rPr>
              <a:t>kesehatan</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b="1" dirty="0">
                <a:solidFill>
                  <a:schemeClr val="tx1"/>
                </a:solidFill>
              </a:rPr>
              <a:t> </a:t>
            </a:r>
            <a:r>
              <a:rPr lang="en-US" sz="2200" b="1" dirty="0" err="1">
                <a:solidFill>
                  <a:schemeClr val="tx1"/>
                </a:solidFill>
              </a:rPr>
              <a:t>meliputi</a:t>
            </a:r>
            <a:r>
              <a:rPr lang="en-US" sz="2200" b="1" dirty="0">
                <a:solidFill>
                  <a:schemeClr val="tx1"/>
                </a:solidFill>
              </a:rPr>
              <a:t> </a:t>
            </a:r>
            <a:r>
              <a:rPr lang="en-US" sz="2200" b="1" dirty="0" err="1">
                <a:solidFill>
                  <a:schemeClr val="tx1"/>
                </a:solidFill>
              </a:rPr>
              <a:t>persyaratan</a:t>
            </a:r>
            <a:r>
              <a:rPr lang="en-US" sz="2200" b="1" dirty="0">
                <a:solidFill>
                  <a:schemeClr val="tx1"/>
                </a:solidFill>
              </a:rPr>
              <a:t> </a:t>
            </a:r>
            <a:r>
              <a:rPr lang="en-US" sz="2200" b="1" dirty="0" err="1">
                <a:solidFill>
                  <a:schemeClr val="tx1"/>
                </a:solidFill>
              </a:rPr>
              <a:t>sistem</a:t>
            </a:r>
            <a:r>
              <a:rPr lang="en-US" sz="2200" b="1" dirty="0">
                <a:solidFill>
                  <a:schemeClr val="tx1"/>
                </a:solidFill>
              </a:rPr>
              <a:t> </a:t>
            </a:r>
            <a:r>
              <a:rPr lang="en-US" sz="2200" b="1" dirty="0" err="1">
                <a:solidFill>
                  <a:schemeClr val="tx1"/>
                </a:solidFill>
              </a:rPr>
              <a:t>penghawaan</a:t>
            </a:r>
            <a:r>
              <a:rPr lang="en-US" sz="2200" b="1" dirty="0">
                <a:solidFill>
                  <a:schemeClr val="tx1"/>
                </a:solidFill>
              </a:rPr>
              <a:t>, </a:t>
            </a:r>
            <a:r>
              <a:rPr lang="en-US" sz="2200" b="1" dirty="0" err="1">
                <a:solidFill>
                  <a:schemeClr val="tx1"/>
                </a:solidFill>
              </a:rPr>
              <a:t>pencahayaan</a:t>
            </a:r>
            <a:r>
              <a:rPr lang="en-US" sz="2200" b="1" dirty="0">
                <a:solidFill>
                  <a:schemeClr val="tx1"/>
                </a:solidFill>
              </a:rPr>
              <a:t>, </a:t>
            </a:r>
            <a:r>
              <a:rPr lang="en-US" sz="2200" b="1" dirty="0" err="1">
                <a:solidFill>
                  <a:schemeClr val="tx1"/>
                </a:solidFill>
              </a:rPr>
              <a:t>sanitasi</a:t>
            </a:r>
            <a:r>
              <a:rPr lang="en-US" sz="2200" b="1" dirty="0">
                <a:solidFill>
                  <a:schemeClr val="tx1"/>
                </a:solidFill>
              </a:rPr>
              <a:t> </a:t>
            </a:r>
            <a:r>
              <a:rPr lang="en-US" sz="2200" b="1" dirty="0" err="1">
                <a:solidFill>
                  <a:schemeClr val="tx1"/>
                </a:solidFill>
              </a:rPr>
              <a:t>dan</a:t>
            </a:r>
            <a:r>
              <a:rPr lang="en-US" sz="2200" b="1" dirty="0">
                <a:solidFill>
                  <a:schemeClr val="tx1"/>
                </a:solidFill>
              </a:rPr>
              <a:t> </a:t>
            </a:r>
            <a:r>
              <a:rPr lang="en-US" sz="2200" b="1" dirty="0" err="1">
                <a:solidFill>
                  <a:schemeClr val="tx1"/>
                </a:solidFill>
              </a:rPr>
              <a:t>penggunaan</a:t>
            </a:r>
            <a:r>
              <a:rPr lang="en-US" sz="2200" b="1" dirty="0">
                <a:solidFill>
                  <a:schemeClr val="tx1"/>
                </a:solidFill>
              </a:rPr>
              <a:t> </a:t>
            </a:r>
            <a:r>
              <a:rPr lang="en-US" sz="2200" b="1" dirty="0" err="1">
                <a:solidFill>
                  <a:schemeClr val="tx1"/>
                </a:solidFill>
              </a:rPr>
              <a:t>bahan</a:t>
            </a:r>
            <a:r>
              <a:rPr lang="en-US" sz="2200" b="1" dirty="0">
                <a:solidFill>
                  <a:schemeClr val="tx1"/>
                </a:solidFill>
              </a:rPr>
              <a:t> </a:t>
            </a:r>
            <a:r>
              <a:rPr lang="en-US" sz="2200" b="1" dirty="0" err="1">
                <a:solidFill>
                  <a:schemeClr val="tx1"/>
                </a:solidFill>
              </a:rPr>
              <a:t>bangunan</a:t>
            </a:r>
            <a:endParaRPr lang="id-ID" sz="2200" b="1" dirty="0">
              <a:solidFill>
                <a:schemeClr val="tx1"/>
              </a:solidFill>
            </a:endParaRPr>
          </a:p>
          <a:p>
            <a:pPr marL="993775" indent="0">
              <a:buNone/>
            </a:pPr>
            <a:r>
              <a:rPr lang="id-ID" sz="2200" b="1" dirty="0" smtClean="0">
                <a:solidFill>
                  <a:schemeClr val="tx1"/>
                </a:solidFill>
              </a:rPr>
              <a:t>c.    persyaratan kenyamanan</a:t>
            </a:r>
          </a:p>
          <a:p>
            <a:pPr marL="1339850" indent="0">
              <a:buNone/>
            </a:pPr>
            <a:r>
              <a:rPr lang="en-US" sz="2200" b="1" dirty="0" err="1">
                <a:solidFill>
                  <a:schemeClr val="tx1"/>
                </a:solidFill>
              </a:rPr>
              <a:t>Persyaratan</a:t>
            </a:r>
            <a:r>
              <a:rPr lang="en-US" sz="2200" b="1" dirty="0">
                <a:solidFill>
                  <a:schemeClr val="tx1"/>
                </a:solidFill>
              </a:rPr>
              <a:t> </a:t>
            </a:r>
            <a:r>
              <a:rPr lang="en-US" sz="2200" b="1" dirty="0" err="1">
                <a:solidFill>
                  <a:schemeClr val="tx1"/>
                </a:solidFill>
              </a:rPr>
              <a:t>kenyamanan</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b="1" dirty="0">
                <a:solidFill>
                  <a:schemeClr val="tx1"/>
                </a:solidFill>
              </a:rPr>
              <a:t> </a:t>
            </a:r>
            <a:r>
              <a:rPr lang="en-US" sz="2200" b="1" dirty="0" err="1">
                <a:solidFill>
                  <a:schemeClr val="tx1"/>
                </a:solidFill>
              </a:rPr>
              <a:t>meliputi</a:t>
            </a:r>
            <a:r>
              <a:rPr lang="en-US" sz="2200" b="1" dirty="0">
                <a:solidFill>
                  <a:schemeClr val="tx1"/>
                </a:solidFill>
              </a:rPr>
              <a:t> </a:t>
            </a:r>
            <a:r>
              <a:rPr lang="en-US" sz="2200" b="1" dirty="0" err="1">
                <a:solidFill>
                  <a:schemeClr val="tx1"/>
                </a:solidFill>
              </a:rPr>
              <a:t>kenyamanan</a:t>
            </a:r>
            <a:r>
              <a:rPr lang="en-US" sz="2200" b="1" dirty="0">
                <a:solidFill>
                  <a:schemeClr val="tx1"/>
                </a:solidFill>
              </a:rPr>
              <a:t> </a:t>
            </a:r>
            <a:r>
              <a:rPr lang="en-US" sz="2200" b="1" dirty="0" err="1">
                <a:solidFill>
                  <a:schemeClr val="tx1"/>
                </a:solidFill>
              </a:rPr>
              <a:t>ruang</a:t>
            </a:r>
            <a:r>
              <a:rPr lang="en-US" sz="2200" b="1" dirty="0">
                <a:solidFill>
                  <a:schemeClr val="tx1"/>
                </a:solidFill>
              </a:rPr>
              <a:t> </a:t>
            </a:r>
            <a:r>
              <a:rPr lang="en-US" sz="2200" b="1" dirty="0" err="1">
                <a:solidFill>
                  <a:schemeClr val="tx1"/>
                </a:solidFill>
              </a:rPr>
              <a:t>gerak</a:t>
            </a:r>
            <a:r>
              <a:rPr lang="en-US" sz="2200" b="1" dirty="0">
                <a:solidFill>
                  <a:schemeClr val="tx1"/>
                </a:solidFill>
              </a:rPr>
              <a:t> </a:t>
            </a:r>
            <a:r>
              <a:rPr lang="en-US" sz="2200" b="1" dirty="0" err="1">
                <a:solidFill>
                  <a:schemeClr val="tx1"/>
                </a:solidFill>
              </a:rPr>
              <a:t>dan</a:t>
            </a:r>
            <a:r>
              <a:rPr lang="en-US" sz="2200" b="1" dirty="0">
                <a:solidFill>
                  <a:schemeClr val="tx1"/>
                </a:solidFill>
              </a:rPr>
              <a:t> </a:t>
            </a:r>
            <a:r>
              <a:rPr lang="en-US" sz="2200" b="1" dirty="0" err="1">
                <a:solidFill>
                  <a:schemeClr val="tx1"/>
                </a:solidFill>
              </a:rPr>
              <a:t>hubungan</a:t>
            </a:r>
            <a:r>
              <a:rPr lang="en-US" sz="2200" b="1" dirty="0">
                <a:solidFill>
                  <a:schemeClr val="tx1"/>
                </a:solidFill>
              </a:rPr>
              <a:t> </a:t>
            </a:r>
            <a:r>
              <a:rPr lang="en-US" sz="2200" b="1" dirty="0" err="1">
                <a:solidFill>
                  <a:schemeClr val="tx1"/>
                </a:solidFill>
              </a:rPr>
              <a:t>antar</a:t>
            </a:r>
            <a:r>
              <a:rPr lang="en-US" sz="2200" b="1" dirty="0">
                <a:solidFill>
                  <a:schemeClr val="tx1"/>
                </a:solidFill>
              </a:rPr>
              <a:t> </a:t>
            </a:r>
            <a:r>
              <a:rPr lang="en-US" sz="2200" b="1" dirty="0" err="1">
                <a:solidFill>
                  <a:schemeClr val="tx1"/>
                </a:solidFill>
              </a:rPr>
              <a:t>ruang</a:t>
            </a:r>
            <a:r>
              <a:rPr lang="en-US" sz="2200" b="1" dirty="0">
                <a:solidFill>
                  <a:schemeClr val="tx1"/>
                </a:solidFill>
              </a:rPr>
              <a:t>, </a:t>
            </a:r>
            <a:r>
              <a:rPr lang="en-US" sz="2200" b="1" dirty="0" err="1">
                <a:solidFill>
                  <a:schemeClr val="tx1"/>
                </a:solidFill>
              </a:rPr>
              <a:t>kenyamanan</a:t>
            </a:r>
            <a:r>
              <a:rPr lang="en-US" sz="2200" b="1" dirty="0">
                <a:solidFill>
                  <a:schemeClr val="tx1"/>
                </a:solidFill>
              </a:rPr>
              <a:t> </a:t>
            </a:r>
            <a:r>
              <a:rPr lang="en-US" sz="2200" b="1" dirty="0" err="1">
                <a:solidFill>
                  <a:schemeClr val="tx1"/>
                </a:solidFill>
              </a:rPr>
              <a:t>kondisi</a:t>
            </a:r>
            <a:r>
              <a:rPr lang="en-US" sz="2200" b="1" dirty="0">
                <a:solidFill>
                  <a:schemeClr val="tx1"/>
                </a:solidFill>
              </a:rPr>
              <a:t> </a:t>
            </a:r>
            <a:r>
              <a:rPr lang="en-US" sz="2200" b="1" dirty="0" err="1">
                <a:solidFill>
                  <a:schemeClr val="tx1"/>
                </a:solidFill>
              </a:rPr>
              <a:t>udara</a:t>
            </a:r>
            <a:r>
              <a:rPr lang="en-US" sz="2200" b="1" dirty="0">
                <a:solidFill>
                  <a:schemeClr val="tx1"/>
                </a:solidFill>
              </a:rPr>
              <a:t> </a:t>
            </a:r>
            <a:r>
              <a:rPr lang="en-US" sz="2200" b="1" dirty="0" err="1">
                <a:solidFill>
                  <a:schemeClr val="tx1"/>
                </a:solidFill>
              </a:rPr>
              <a:t>dalam</a:t>
            </a:r>
            <a:r>
              <a:rPr lang="en-US" sz="2200" b="1" dirty="0">
                <a:solidFill>
                  <a:schemeClr val="tx1"/>
                </a:solidFill>
              </a:rPr>
              <a:t> </a:t>
            </a:r>
            <a:r>
              <a:rPr lang="en-US" sz="2200" b="1" dirty="0" err="1">
                <a:solidFill>
                  <a:schemeClr val="tx1"/>
                </a:solidFill>
              </a:rPr>
              <a:t>ruang</a:t>
            </a:r>
            <a:r>
              <a:rPr lang="en-US" sz="2200" b="1" dirty="0">
                <a:solidFill>
                  <a:schemeClr val="tx1"/>
                </a:solidFill>
              </a:rPr>
              <a:t>, </a:t>
            </a:r>
            <a:r>
              <a:rPr lang="en-US" sz="2200" b="1" dirty="0" err="1">
                <a:solidFill>
                  <a:schemeClr val="tx1"/>
                </a:solidFill>
              </a:rPr>
              <a:t>kenyamanan</a:t>
            </a:r>
            <a:r>
              <a:rPr lang="en-US" sz="2200" b="1" dirty="0">
                <a:solidFill>
                  <a:schemeClr val="tx1"/>
                </a:solidFill>
              </a:rPr>
              <a:t> </a:t>
            </a:r>
            <a:r>
              <a:rPr lang="en-US" sz="2200" b="1" dirty="0" err="1">
                <a:solidFill>
                  <a:schemeClr val="tx1"/>
                </a:solidFill>
              </a:rPr>
              <a:t>pandangan</a:t>
            </a:r>
            <a:r>
              <a:rPr lang="en-US" sz="2200" b="1" dirty="0">
                <a:solidFill>
                  <a:schemeClr val="tx1"/>
                </a:solidFill>
              </a:rPr>
              <a:t>, </a:t>
            </a:r>
            <a:r>
              <a:rPr lang="en-US" sz="2200" b="1" dirty="0" err="1">
                <a:solidFill>
                  <a:schemeClr val="tx1"/>
                </a:solidFill>
              </a:rPr>
              <a:t>serta</a:t>
            </a:r>
            <a:r>
              <a:rPr lang="en-US" sz="2200" b="1" dirty="0">
                <a:solidFill>
                  <a:schemeClr val="tx1"/>
                </a:solidFill>
              </a:rPr>
              <a:t> </a:t>
            </a:r>
            <a:r>
              <a:rPr lang="en-US" sz="2200" b="1" dirty="0" err="1">
                <a:solidFill>
                  <a:schemeClr val="tx1"/>
                </a:solidFill>
              </a:rPr>
              <a:t>kenyamanan</a:t>
            </a:r>
            <a:r>
              <a:rPr lang="en-US" sz="2200" b="1" dirty="0">
                <a:solidFill>
                  <a:schemeClr val="tx1"/>
                </a:solidFill>
              </a:rPr>
              <a:t> </a:t>
            </a:r>
            <a:r>
              <a:rPr lang="en-US" sz="2200" b="1" dirty="0" err="1">
                <a:solidFill>
                  <a:schemeClr val="tx1"/>
                </a:solidFill>
              </a:rPr>
              <a:t>terhadap</a:t>
            </a:r>
            <a:r>
              <a:rPr lang="en-US" sz="2200" b="1" dirty="0">
                <a:solidFill>
                  <a:schemeClr val="tx1"/>
                </a:solidFill>
              </a:rPr>
              <a:t> </a:t>
            </a:r>
            <a:r>
              <a:rPr lang="en-US" sz="2200" b="1" dirty="0" err="1">
                <a:solidFill>
                  <a:schemeClr val="tx1"/>
                </a:solidFill>
              </a:rPr>
              <a:t>tingkat</a:t>
            </a:r>
            <a:r>
              <a:rPr lang="en-US" sz="2200" b="1" dirty="0">
                <a:solidFill>
                  <a:schemeClr val="tx1"/>
                </a:solidFill>
              </a:rPr>
              <a:t> </a:t>
            </a:r>
            <a:r>
              <a:rPr lang="en-US" sz="2200" b="1" dirty="0" err="1">
                <a:solidFill>
                  <a:schemeClr val="tx1"/>
                </a:solidFill>
              </a:rPr>
              <a:t>getaran</a:t>
            </a:r>
            <a:r>
              <a:rPr lang="en-US" sz="2200" b="1" dirty="0">
                <a:solidFill>
                  <a:schemeClr val="tx1"/>
                </a:solidFill>
              </a:rPr>
              <a:t> </a:t>
            </a:r>
            <a:r>
              <a:rPr lang="en-US" sz="2200" b="1" dirty="0" err="1">
                <a:solidFill>
                  <a:schemeClr val="tx1"/>
                </a:solidFill>
              </a:rPr>
              <a:t>dan</a:t>
            </a:r>
            <a:r>
              <a:rPr lang="en-US" sz="2200" b="1" dirty="0">
                <a:solidFill>
                  <a:schemeClr val="tx1"/>
                </a:solidFill>
              </a:rPr>
              <a:t> </a:t>
            </a:r>
            <a:r>
              <a:rPr lang="en-US" sz="2200" b="1" dirty="0" err="1">
                <a:solidFill>
                  <a:schemeClr val="tx1"/>
                </a:solidFill>
              </a:rPr>
              <a:t>kebisingan</a:t>
            </a:r>
            <a:r>
              <a:rPr lang="en-US" sz="2200" b="1" dirty="0">
                <a:solidFill>
                  <a:schemeClr val="tx1"/>
                </a:solidFill>
              </a:rPr>
              <a:t>.</a:t>
            </a:r>
            <a:endParaRPr lang="id-ID" sz="2200" b="1" dirty="0">
              <a:solidFill>
                <a:schemeClr val="tx1"/>
              </a:solidFill>
            </a:endParaRPr>
          </a:p>
          <a:p>
            <a:pPr marL="993775" indent="0">
              <a:buNone/>
            </a:pPr>
            <a:r>
              <a:rPr lang="id-ID" sz="2200" b="1" dirty="0" smtClean="0">
                <a:solidFill>
                  <a:schemeClr val="tx1"/>
                </a:solidFill>
              </a:rPr>
              <a:t>d.   persyaratan kemudahan</a:t>
            </a:r>
          </a:p>
          <a:p>
            <a:pPr marL="1339850" indent="0">
              <a:buNone/>
            </a:pPr>
            <a:r>
              <a:rPr lang="en-US" sz="2200" b="1" dirty="0" err="1">
                <a:solidFill>
                  <a:schemeClr val="tx1"/>
                </a:solidFill>
              </a:rPr>
              <a:t>Persyaratan</a:t>
            </a:r>
            <a:r>
              <a:rPr lang="en-US" sz="2200" b="1" dirty="0">
                <a:solidFill>
                  <a:schemeClr val="tx1"/>
                </a:solidFill>
              </a:rPr>
              <a:t> </a:t>
            </a:r>
            <a:r>
              <a:rPr lang="en-US" sz="2200" b="1" dirty="0" err="1">
                <a:solidFill>
                  <a:schemeClr val="tx1"/>
                </a:solidFill>
              </a:rPr>
              <a:t>kemudahan</a:t>
            </a:r>
            <a:r>
              <a:rPr lang="en-US" sz="2200" b="1" dirty="0">
                <a:solidFill>
                  <a:schemeClr val="tx1"/>
                </a:solidFill>
              </a:rPr>
              <a:t> </a:t>
            </a:r>
            <a:r>
              <a:rPr lang="en-US" sz="2200" b="1" dirty="0" err="1">
                <a:solidFill>
                  <a:schemeClr val="tx1"/>
                </a:solidFill>
              </a:rPr>
              <a:t>meliputi</a:t>
            </a:r>
            <a:r>
              <a:rPr lang="en-US" sz="2200" b="1" dirty="0">
                <a:solidFill>
                  <a:schemeClr val="tx1"/>
                </a:solidFill>
              </a:rPr>
              <a:t> </a:t>
            </a:r>
            <a:r>
              <a:rPr lang="en-US" sz="2200" b="1" dirty="0" err="1">
                <a:solidFill>
                  <a:schemeClr val="tx1"/>
                </a:solidFill>
              </a:rPr>
              <a:t>kemudahan</a:t>
            </a:r>
            <a:r>
              <a:rPr lang="en-US" sz="2200" b="1" dirty="0">
                <a:solidFill>
                  <a:schemeClr val="tx1"/>
                </a:solidFill>
              </a:rPr>
              <a:t> </a:t>
            </a:r>
            <a:r>
              <a:rPr lang="en-US" sz="2200" b="1" dirty="0" err="1">
                <a:solidFill>
                  <a:schemeClr val="tx1"/>
                </a:solidFill>
              </a:rPr>
              <a:t>hubungan</a:t>
            </a:r>
            <a:r>
              <a:rPr lang="en-US" sz="2200" b="1" dirty="0">
                <a:solidFill>
                  <a:schemeClr val="tx1"/>
                </a:solidFill>
              </a:rPr>
              <a:t> </a:t>
            </a:r>
            <a:r>
              <a:rPr lang="en-US" sz="2200" b="1" dirty="0" err="1">
                <a:solidFill>
                  <a:schemeClr val="tx1"/>
                </a:solidFill>
              </a:rPr>
              <a:t>ke</a:t>
            </a:r>
            <a:r>
              <a:rPr lang="en-US" sz="2200" b="1" dirty="0">
                <a:solidFill>
                  <a:schemeClr val="tx1"/>
                </a:solidFill>
              </a:rPr>
              <a:t>, </a:t>
            </a:r>
            <a:r>
              <a:rPr lang="en-US" sz="2200" b="1" dirty="0" err="1">
                <a:solidFill>
                  <a:schemeClr val="tx1"/>
                </a:solidFill>
              </a:rPr>
              <a:t>dari</a:t>
            </a:r>
            <a:r>
              <a:rPr lang="en-US" sz="2200" b="1" dirty="0">
                <a:solidFill>
                  <a:schemeClr val="tx1"/>
                </a:solidFill>
              </a:rPr>
              <a:t> </a:t>
            </a:r>
            <a:r>
              <a:rPr lang="en-US" sz="2200" b="1" dirty="0" err="1">
                <a:solidFill>
                  <a:schemeClr val="tx1"/>
                </a:solidFill>
              </a:rPr>
              <a:t>dan</a:t>
            </a:r>
            <a:r>
              <a:rPr lang="en-US" sz="2200" b="1" dirty="0">
                <a:solidFill>
                  <a:schemeClr val="tx1"/>
                </a:solidFill>
              </a:rPr>
              <a:t> di </a:t>
            </a:r>
            <a:r>
              <a:rPr lang="en-US" sz="2200" b="1" dirty="0" err="1">
                <a:solidFill>
                  <a:schemeClr val="tx1"/>
                </a:solidFill>
              </a:rPr>
              <a:t>dalam</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b="1" dirty="0">
                <a:solidFill>
                  <a:schemeClr val="tx1"/>
                </a:solidFill>
              </a:rPr>
              <a:t> </a:t>
            </a:r>
            <a:r>
              <a:rPr lang="en-US" sz="2200" b="1" dirty="0" err="1">
                <a:solidFill>
                  <a:schemeClr val="tx1"/>
                </a:solidFill>
              </a:rPr>
              <a:t>serta</a:t>
            </a:r>
            <a:r>
              <a:rPr lang="en-US" sz="2200" b="1" dirty="0">
                <a:solidFill>
                  <a:schemeClr val="tx1"/>
                </a:solidFill>
              </a:rPr>
              <a:t> </a:t>
            </a:r>
            <a:r>
              <a:rPr lang="en-US" sz="2200" b="1" dirty="0" err="1">
                <a:solidFill>
                  <a:schemeClr val="tx1"/>
                </a:solidFill>
              </a:rPr>
              <a:t>kelengkapan</a:t>
            </a:r>
            <a:r>
              <a:rPr lang="en-US" sz="2200" b="1" dirty="0">
                <a:solidFill>
                  <a:schemeClr val="tx1"/>
                </a:solidFill>
              </a:rPr>
              <a:t> </a:t>
            </a:r>
            <a:r>
              <a:rPr lang="en-US" sz="2200" b="1" dirty="0" err="1">
                <a:solidFill>
                  <a:schemeClr val="tx1"/>
                </a:solidFill>
              </a:rPr>
              <a:t>sarana</a:t>
            </a:r>
            <a:r>
              <a:rPr lang="en-US" sz="2200" b="1" dirty="0">
                <a:solidFill>
                  <a:schemeClr val="tx1"/>
                </a:solidFill>
              </a:rPr>
              <a:t> </a:t>
            </a:r>
            <a:r>
              <a:rPr lang="en-US" sz="2200" b="1" dirty="0" err="1">
                <a:solidFill>
                  <a:schemeClr val="tx1"/>
                </a:solidFill>
              </a:rPr>
              <a:t>dan</a:t>
            </a:r>
            <a:r>
              <a:rPr lang="en-US" sz="2200" b="1" dirty="0">
                <a:solidFill>
                  <a:schemeClr val="tx1"/>
                </a:solidFill>
              </a:rPr>
              <a:t> </a:t>
            </a:r>
            <a:r>
              <a:rPr lang="en-US" sz="2200" b="1" dirty="0" err="1">
                <a:solidFill>
                  <a:schemeClr val="tx1"/>
                </a:solidFill>
              </a:rPr>
              <a:t>prasarana</a:t>
            </a:r>
            <a:r>
              <a:rPr lang="en-US" sz="2200" b="1" dirty="0">
                <a:solidFill>
                  <a:schemeClr val="tx1"/>
                </a:solidFill>
              </a:rPr>
              <a:t> </a:t>
            </a:r>
            <a:r>
              <a:rPr lang="en-US" sz="2200" b="1" dirty="0" err="1">
                <a:solidFill>
                  <a:schemeClr val="tx1"/>
                </a:solidFill>
              </a:rPr>
              <a:t>dalam</a:t>
            </a:r>
            <a:r>
              <a:rPr lang="en-US" sz="2200" b="1" dirty="0">
                <a:solidFill>
                  <a:schemeClr val="tx1"/>
                </a:solidFill>
              </a:rPr>
              <a:t> </a:t>
            </a:r>
            <a:r>
              <a:rPr lang="en-US" sz="2200" b="1" dirty="0" err="1">
                <a:solidFill>
                  <a:schemeClr val="tx1"/>
                </a:solidFill>
              </a:rPr>
              <a:t>Pemanfaatan</a:t>
            </a:r>
            <a:r>
              <a:rPr lang="en-US" sz="2200" b="1" dirty="0">
                <a:solidFill>
                  <a:schemeClr val="tx1"/>
                </a:solidFill>
              </a:rPr>
              <a:t> </a:t>
            </a:r>
            <a:r>
              <a:rPr lang="en-US" sz="2200" b="1" dirty="0" err="1">
                <a:solidFill>
                  <a:schemeClr val="tx1"/>
                </a:solidFill>
              </a:rPr>
              <a:t>Bangunan</a:t>
            </a:r>
            <a:r>
              <a:rPr lang="en-US" sz="2200" b="1" dirty="0">
                <a:solidFill>
                  <a:schemeClr val="tx1"/>
                </a:solidFill>
              </a:rPr>
              <a:t> </a:t>
            </a:r>
            <a:r>
              <a:rPr lang="en-US" sz="2200" b="1" dirty="0" err="1">
                <a:solidFill>
                  <a:schemeClr val="tx1"/>
                </a:solidFill>
              </a:rPr>
              <a:t>Gedung</a:t>
            </a:r>
            <a:r>
              <a:rPr lang="en-US" sz="2200" dirty="0"/>
              <a:t>.</a:t>
            </a:r>
            <a:endParaRPr lang="id-ID" sz="2200" dirty="0"/>
          </a:p>
          <a:p>
            <a:pPr marL="993775" indent="0">
              <a:buNone/>
            </a:pPr>
            <a:endParaRPr lang="id-ID" sz="2200" b="1" dirty="0">
              <a:solidFill>
                <a:schemeClr val="tx1"/>
              </a:solidFill>
            </a:endParaRPr>
          </a:p>
          <a:p>
            <a:pPr marL="1339850" indent="-346075">
              <a:buNone/>
            </a:pPr>
            <a:endParaRPr lang="en-US" sz="2200" b="1" dirty="0">
              <a:solidFill>
                <a:schemeClr val="tx1"/>
              </a:solidFill>
            </a:endParaRPr>
          </a:p>
        </p:txBody>
      </p:sp>
    </p:spTree>
    <p:extLst>
      <p:ext uri="{BB962C8B-B14F-4D97-AF65-F5344CB8AC3E}">
        <p14:creationId xmlns:p14="http://schemas.microsoft.com/office/powerpoint/2010/main" val="3669280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3835"/>
            <a:ext cx="8229600" cy="5039265"/>
          </a:xfrm>
        </p:spPr>
        <p:txBody>
          <a:bodyPr>
            <a:normAutofit fontScale="92500" lnSpcReduction="20000"/>
          </a:bodyPr>
          <a:lstStyle/>
          <a:p>
            <a:pPr marL="514350" indent="-514350">
              <a:buAutoNum type="alphaUcPeriod"/>
            </a:pPr>
            <a:r>
              <a:rPr lang="id-ID" b="1" dirty="0" smtClean="0">
                <a:solidFill>
                  <a:schemeClr val="tx1"/>
                </a:solidFill>
              </a:rPr>
              <a:t>KEGIATAN PEMBANGUNAN</a:t>
            </a:r>
          </a:p>
          <a:p>
            <a:pPr marL="993775" indent="-457200">
              <a:buFont typeface="Arial" pitchFamily="34" charset="0"/>
              <a:buAutoNum type="arabicPeriod"/>
            </a:pPr>
            <a:r>
              <a:rPr lang="en-US" sz="2400" b="1" dirty="0" err="1" smtClean="0">
                <a:solidFill>
                  <a:schemeClr val="tx1"/>
                </a:solidFill>
              </a:rPr>
              <a:t>secara</a:t>
            </a:r>
            <a:r>
              <a:rPr lang="en-US" sz="2400" b="1" dirty="0" smtClean="0">
                <a:solidFill>
                  <a:schemeClr val="tx1"/>
                </a:solidFill>
              </a:rPr>
              <a:t> </a:t>
            </a:r>
            <a:r>
              <a:rPr lang="en-US" sz="2400" b="1" dirty="0" err="1" smtClean="0">
                <a:solidFill>
                  <a:schemeClr val="tx1"/>
                </a:solidFill>
              </a:rPr>
              <a:t>swakelola</a:t>
            </a:r>
            <a:r>
              <a:rPr lang="id-ID" sz="2400" b="1" dirty="0" smtClean="0">
                <a:solidFill>
                  <a:schemeClr val="tx1"/>
                </a:solidFill>
              </a:rPr>
              <a:t>, </a:t>
            </a:r>
            <a:r>
              <a:rPr lang="id-ID" sz="2400" b="1" dirty="0">
                <a:solidFill>
                  <a:schemeClr val="tx1"/>
                </a:solidFill>
              </a:rPr>
              <a:t>menggunakan gambar rencana teknis sederhana atau gambar rencana prototip</a:t>
            </a:r>
          </a:p>
          <a:p>
            <a:pPr marL="993775" indent="-457200">
              <a:buAutoNum type="arabicPeriod"/>
            </a:pPr>
            <a:r>
              <a:rPr lang="en-US" sz="2400" b="1" dirty="0" err="1">
                <a:solidFill>
                  <a:schemeClr val="tx1"/>
                </a:solidFill>
              </a:rPr>
              <a:t>menggunakan</a:t>
            </a:r>
            <a:r>
              <a:rPr lang="en-US" sz="2400" b="1" dirty="0">
                <a:solidFill>
                  <a:schemeClr val="tx1"/>
                </a:solidFill>
              </a:rPr>
              <a:t> </a:t>
            </a:r>
            <a:r>
              <a:rPr lang="en-US" sz="2400" b="1" dirty="0" err="1">
                <a:solidFill>
                  <a:schemeClr val="tx1"/>
                </a:solidFill>
              </a:rPr>
              <a:t>penyedia</a:t>
            </a:r>
            <a:r>
              <a:rPr lang="en-US" sz="2400" b="1" dirty="0">
                <a:solidFill>
                  <a:schemeClr val="tx1"/>
                </a:solidFill>
              </a:rPr>
              <a:t> </a:t>
            </a:r>
            <a:r>
              <a:rPr lang="en-US" sz="2400" b="1" dirty="0" err="1">
                <a:solidFill>
                  <a:schemeClr val="tx1"/>
                </a:solidFill>
              </a:rPr>
              <a:t>jasa</a:t>
            </a:r>
            <a:r>
              <a:rPr lang="en-US" sz="2400" b="1" dirty="0">
                <a:solidFill>
                  <a:schemeClr val="tx1"/>
                </a:solidFill>
              </a:rPr>
              <a:t> di </a:t>
            </a:r>
            <a:r>
              <a:rPr lang="en-US" sz="2400" b="1" dirty="0" err="1">
                <a:solidFill>
                  <a:schemeClr val="tx1"/>
                </a:solidFill>
              </a:rPr>
              <a:t>bidang</a:t>
            </a:r>
            <a:r>
              <a:rPr lang="en-US" sz="2400" b="1" dirty="0">
                <a:solidFill>
                  <a:schemeClr val="tx1"/>
                </a:solidFill>
              </a:rPr>
              <a:t> </a:t>
            </a:r>
            <a:r>
              <a:rPr lang="en-US" sz="2400" b="1" dirty="0" err="1">
                <a:solidFill>
                  <a:schemeClr val="tx1"/>
                </a:solidFill>
              </a:rPr>
              <a:t>perencanaan</a:t>
            </a:r>
            <a:r>
              <a:rPr lang="en-US" sz="2400" b="1" dirty="0">
                <a:solidFill>
                  <a:schemeClr val="tx1"/>
                </a:solidFill>
              </a:rPr>
              <a:t>, </a:t>
            </a:r>
            <a:r>
              <a:rPr lang="en-US" sz="2400" b="1" dirty="0" err="1">
                <a:solidFill>
                  <a:schemeClr val="tx1"/>
                </a:solidFill>
              </a:rPr>
              <a:t>pelaksanaan</a:t>
            </a:r>
            <a:r>
              <a:rPr lang="en-US" sz="2400" b="1" dirty="0">
                <a:solidFill>
                  <a:schemeClr val="tx1"/>
                </a:solidFill>
              </a:rPr>
              <a:t> </a:t>
            </a:r>
            <a:r>
              <a:rPr lang="en-US" sz="2400" b="1" dirty="0" err="1">
                <a:solidFill>
                  <a:schemeClr val="tx1"/>
                </a:solidFill>
              </a:rPr>
              <a:t>dan</a:t>
            </a:r>
            <a:r>
              <a:rPr lang="en-US" sz="2400" b="1" dirty="0">
                <a:solidFill>
                  <a:schemeClr val="tx1"/>
                </a:solidFill>
              </a:rPr>
              <a:t>/</a:t>
            </a:r>
            <a:r>
              <a:rPr lang="en-US" sz="2400" b="1" dirty="0" err="1">
                <a:solidFill>
                  <a:schemeClr val="tx1"/>
                </a:solidFill>
              </a:rPr>
              <a:t>atau</a:t>
            </a:r>
            <a:r>
              <a:rPr lang="en-US" sz="2400" b="1" dirty="0">
                <a:solidFill>
                  <a:schemeClr val="tx1"/>
                </a:solidFill>
              </a:rPr>
              <a:t> </a:t>
            </a:r>
            <a:r>
              <a:rPr lang="en-US" sz="2400" b="1" dirty="0" err="1">
                <a:solidFill>
                  <a:schemeClr val="tx1"/>
                </a:solidFill>
              </a:rPr>
              <a:t>pengawasan</a:t>
            </a:r>
            <a:r>
              <a:rPr lang="en-US" sz="2400" dirty="0"/>
              <a:t>.</a:t>
            </a:r>
            <a:endParaRPr lang="id-ID" sz="2400" b="1" dirty="0" smtClean="0">
              <a:solidFill>
                <a:schemeClr val="tx1"/>
              </a:solidFill>
            </a:endParaRPr>
          </a:p>
          <a:p>
            <a:pPr marL="0" indent="0">
              <a:buNone/>
            </a:pPr>
            <a:r>
              <a:rPr lang="id-ID" b="1" dirty="0" smtClean="0">
                <a:solidFill>
                  <a:schemeClr val="tx1"/>
                </a:solidFill>
              </a:rPr>
              <a:t>B.    KEGIATAN PERENCANAAN</a:t>
            </a:r>
          </a:p>
          <a:p>
            <a:pPr marL="993775" indent="-457200">
              <a:buFont typeface="Arial" pitchFamily="34" charset="0"/>
              <a:buAutoNum type="arabicPeriod"/>
            </a:pPr>
            <a:r>
              <a:rPr lang="id-ID" sz="2400" b="1" dirty="0">
                <a:solidFill>
                  <a:schemeClr val="tx1"/>
                </a:solidFill>
              </a:rPr>
              <a:t>Setiap kegiatan mendirikan, mengubah, menambah dan membongkar Bangunan Gedung harus berdasarkan pada Perencanaan Teknis yang dirancang oleh penyedia jasa  perencanaan Bangunan Gedung yang mempunyai sertifikasi kompetensi di bidangnya sesuai dengan fungsi dan klasifikasinya</a:t>
            </a:r>
          </a:p>
          <a:p>
            <a:pPr marL="993775" indent="-457200">
              <a:buFont typeface="Arial" pitchFamily="34" charset="0"/>
              <a:buAutoNum type="arabicPeriod"/>
            </a:pPr>
            <a:r>
              <a:rPr lang="id-ID" sz="2400" b="1" dirty="0">
                <a:solidFill>
                  <a:schemeClr val="tx1"/>
                </a:solidFill>
              </a:rPr>
              <a:t>Dikecualikan dari ketentuan sebagaimana dimaksud pada ayat (1) perencanan teknis untuk Bangunan Gedung hunian tunggal sederhana, Bangunan Gedung hunian deret sederhana, dan Bangunan Gedung darurat</a:t>
            </a:r>
          </a:p>
        </p:txBody>
      </p:sp>
      <p:sp>
        <p:nvSpPr>
          <p:cNvPr id="9" name="Title 1"/>
          <p:cNvSpPr>
            <a:spLocks noGrp="1"/>
          </p:cNvSpPr>
          <p:nvPr>
            <p:ph type="title"/>
          </p:nvPr>
        </p:nvSpPr>
        <p:spPr>
          <a:xfrm>
            <a:off x="457200" y="300835"/>
            <a:ext cx="8229600" cy="1143000"/>
          </a:xfrm>
        </p:spPr>
        <p:txBody>
          <a:bodyPr>
            <a:normAutofit fontScale="90000"/>
          </a:bodyPr>
          <a:lstStyle/>
          <a:p>
            <a:pPr marL="441325" indent="-441325"/>
            <a:r>
              <a:rPr lang="id-ID" b="1" dirty="0" smtClean="0">
                <a:solidFill>
                  <a:schemeClr val="tx1"/>
                </a:solidFill>
              </a:rPr>
              <a:t>IV. PENYELENGGARAAN </a:t>
            </a:r>
            <a:r>
              <a:rPr lang="id-ID" b="1" dirty="0">
                <a:solidFill>
                  <a:schemeClr val="tx1"/>
                </a:solidFill>
              </a:rPr>
              <a:t>BANGUNAN GEDUNG</a:t>
            </a:r>
            <a:endParaRPr lang="en-US" b="1" dirty="0">
              <a:solidFill>
                <a:schemeClr val="tx1"/>
              </a:solidFill>
            </a:endParaRPr>
          </a:p>
        </p:txBody>
      </p:sp>
    </p:spTree>
    <p:extLst>
      <p:ext uri="{BB962C8B-B14F-4D97-AF65-F5344CB8AC3E}">
        <p14:creationId xmlns:p14="http://schemas.microsoft.com/office/powerpoint/2010/main" val="445393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680310"/>
            <a:ext cx="8229600" cy="5039265"/>
          </a:xfrm>
        </p:spPr>
        <p:txBody>
          <a:bodyPr>
            <a:normAutofit lnSpcReduction="10000"/>
          </a:bodyPr>
          <a:lstStyle/>
          <a:p>
            <a:pPr marL="514350" indent="-514350">
              <a:buAutoNum type="alphaUcPeriod" startAt="3"/>
            </a:pPr>
            <a:r>
              <a:rPr lang="id-ID" b="1" dirty="0" smtClean="0">
                <a:solidFill>
                  <a:schemeClr val="tx1"/>
                </a:solidFill>
              </a:rPr>
              <a:t>KEGIATAN PELAKSANAAN KONSTRUKSI</a:t>
            </a:r>
          </a:p>
          <a:p>
            <a:pPr marL="803275" lvl="0" indent="-361950">
              <a:buFont typeface="+mj-lt"/>
              <a:buAutoNum type="arabicPeriod"/>
            </a:pPr>
            <a:r>
              <a:rPr lang="id-ID" sz="2000" b="1" dirty="0" smtClean="0">
                <a:solidFill>
                  <a:schemeClr val="tx1"/>
                </a:solidFill>
              </a:rPr>
              <a:t>Pelaksanaan </a:t>
            </a:r>
            <a:r>
              <a:rPr lang="id-ID" sz="2000" b="1" dirty="0">
                <a:solidFill>
                  <a:schemeClr val="tx1"/>
                </a:solidFill>
              </a:rPr>
              <a:t>konstruksi Bangunan Gedung meliputi kegiatan pembangunan baru, perbaikan, penambahan, perubahan dan/atau pemugaran Bangunan Gedung dan/atau  instalasi dan/atau perlengkapan Bangunan Gedung</a:t>
            </a:r>
            <a:r>
              <a:rPr lang="id-ID" sz="2000" b="1" dirty="0" smtClean="0">
                <a:solidFill>
                  <a:schemeClr val="tx1"/>
                </a:solidFill>
              </a:rPr>
              <a:t>.</a:t>
            </a:r>
          </a:p>
          <a:p>
            <a:pPr marL="803275" indent="-361950">
              <a:buFont typeface="+mj-lt"/>
              <a:buAutoNum type="arabicPeriod"/>
            </a:pPr>
            <a:r>
              <a:rPr lang="id-ID" sz="2000" b="1" dirty="0">
                <a:solidFill>
                  <a:schemeClr val="tx1"/>
                </a:solidFill>
              </a:rPr>
              <a:t>Pelaksanaan konstruksi Bangunan Gedung dimulai setelah Pemilik Bangunan Gedung memperoleh IMB dan dilaksanakan berdasarkan dokumen rencana teknis yang telah </a:t>
            </a:r>
            <a:r>
              <a:rPr lang="id-ID" sz="2000" b="1" dirty="0" smtClean="0">
                <a:solidFill>
                  <a:schemeClr val="tx1"/>
                </a:solidFill>
              </a:rPr>
              <a:t>disahkan</a:t>
            </a:r>
          </a:p>
          <a:p>
            <a:pPr marL="803275" indent="-361950">
              <a:buFont typeface="+mj-lt"/>
              <a:buAutoNum type="arabicPeriod"/>
            </a:pPr>
            <a:r>
              <a:rPr lang="id-ID" sz="2100" b="1" dirty="0">
                <a:solidFill>
                  <a:schemeClr val="tx1"/>
                </a:solidFill>
              </a:rPr>
              <a:t>Dalam melaksanakan pekerjaan, pelaksana bangunan wajib mengikuti semua ketentuan dan syarat-syarat pembangunan yang ditetapkan dalam </a:t>
            </a:r>
            <a:r>
              <a:rPr lang="id-ID" sz="2100" b="1" dirty="0" smtClean="0">
                <a:solidFill>
                  <a:schemeClr val="tx1"/>
                </a:solidFill>
              </a:rPr>
              <a:t>IMB</a:t>
            </a:r>
          </a:p>
          <a:p>
            <a:pPr marL="803275" indent="-361950">
              <a:buFont typeface="+mj-lt"/>
              <a:buAutoNum type="arabicPeriod"/>
            </a:pPr>
            <a:r>
              <a:rPr lang="id-ID" sz="2100" b="1" dirty="0">
                <a:solidFill>
                  <a:schemeClr val="tx1"/>
                </a:solidFill>
              </a:rPr>
              <a:t>Berdasarkan hasil pemeriksaan akhir </a:t>
            </a:r>
            <a:r>
              <a:rPr lang="id-ID" sz="2100" b="1" dirty="0" smtClean="0">
                <a:solidFill>
                  <a:schemeClr val="tx1"/>
                </a:solidFill>
              </a:rPr>
              <a:t>, Pemilik </a:t>
            </a:r>
            <a:r>
              <a:rPr lang="id-ID" sz="2100" b="1" dirty="0">
                <a:solidFill>
                  <a:schemeClr val="tx1"/>
                </a:solidFill>
              </a:rPr>
              <a:t>Bangunan Gedung atau penyedia jasa/pengembang mengajukan permohonan penerbitan Sertifikat Laik Fungsi Bangunan Gedung kepada </a:t>
            </a:r>
            <a:r>
              <a:rPr lang="en-US" sz="2100" b="1" dirty="0" err="1">
                <a:solidFill>
                  <a:schemeClr val="tx1"/>
                </a:solidFill>
              </a:rPr>
              <a:t>Pemerintah</a:t>
            </a:r>
            <a:r>
              <a:rPr lang="en-US" sz="2100" b="1" dirty="0">
                <a:solidFill>
                  <a:schemeClr val="tx1"/>
                </a:solidFill>
              </a:rPr>
              <a:t> </a:t>
            </a:r>
            <a:r>
              <a:rPr lang="en-US" sz="2100" b="1" dirty="0" smtClean="0">
                <a:solidFill>
                  <a:schemeClr val="tx1"/>
                </a:solidFill>
              </a:rPr>
              <a:t>Daerah</a:t>
            </a:r>
            <a:endParaRPr lang="id-ID" sz="2100" b="1" dirty="0">
              <a:solidFill>
                <a:schemeClr val="tx1"/>
              </a:solidFill>
            </a:endParaRPr>
          </a:p>
        </p:txBody>
      </p:sp>
    </p:spTree>
    <p:extLst>
      <p:ext uri="{BB962C8B-B14F-4D97-AF65-F5344CB8AC3E}">
        <p14:creationId xmlns:p14="http://schemas.microsoft.com/office/powerpoint/2010/main" val="57371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3471</TotalTime>
  <Words>1185</Words>
  <Application>Microsoft Office PowerPoint</Application>
  <PresentationFormat>On-screen Show (4:3)</PresentationFormat>
  <Paragraphs>113</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Picture</vt:lpstr>
      <vt:lpstr>SOSIALISASI PERDA BANGUNAN GEDUNG NOMOR 03 TAHUN 2016</vt:lpstr>
      <vt:lpstr>I. DASAR HUKUM DAN TUJUAN</vt:lpstr>
      <vt:lpstr>PowerPoint Presentation</vt:lpstr>
      <vt:lpstr>II. FUNGSI DAN KLASIFIKASI BANGUNAN GEDUNG</vt:lpstr>
      <vt:lpstr>PowerPoint Presentation</vt:lpstr>
      <vt:lpstr>III. PERSYARATAN BANGUNAN GEDUNG</vt:lpstr>
      <vt:lpstr>PowerPoint Presentation</vt:lpstr>
      <vt:lpstr>IV. PENYELENGGARAAN BANGUNAN GEDUNG</vt:lpstr>
      <vt:lpstr>PowerPoint Presentation</vt:lpstr>
      <vt:lpstr>PowerPoint Presentation</vt:lpstr>
      <vt:lpstr>PowerPoint Presentation</vt:lpstr>
      <vt:lpstr>V. TABG BANGUNAN GEDUNG</vt:lpstr>
      <vt:lpstr>PowerPoint Presentation</vt:lpstr>
      <vt:lpstr>VI. PERAN MASYARAKAT DALAM PENYELENGGARAN BANGUNAN GEDUNG</vt:lpstr>
      <vt:lpstr>VII. PEMBINAAN BANGUNAN GEDUNG</vt:lpstr>
      <vt:lpstr>VIII. SANKSI ADMINISTRATIF BANGUNAN GEDUNG</vt:lpstr>
      <vt:lpstr>IX. KETENTUAN PIDANA BANGUNAN GEDUNG</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IGNASIUS</cp:lastModifiedBy>
  <cp:revision>78</cp:revision>
  <dcterms:created xsi:type="dcterms:W3CDTF">2013-08-21T19:17:07Z</dcterms:created>
  <dcterms:modified xsi:type="dcterms:W3CDTF">2019-12-10T00:23:25Z</dcterms:modified>
</cp:coreProperties>
</file>